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8" r:id="rId2"/>
    <p:sldId id="263" r:id="rId3"/>
    <p:sldId id="266" r:id="rId4"/>
    <p:sldId id="259" r:id="rId5"/>
    <p:sldId id="268" r:id="rId6"/>
    <p:sldId id="265" r:id="rId7"/>
    <p:sldId id="267" r:id="rId8"/>
    <p:sldId id="260" r:id="rId9"/>
    <p:sldId id="269" r:id="rId10"/>
    <p:sldId id="270" r:id="rId11"/>
    <p:sldId id="264" r:id="rId12"/>
    <p:sldId id="271" r:id="rId13"/>
    <p:sldId id="272" r:id="rId14"/>
    <p:sldId id="262" r:id="rId15"/>
    <p:sldId id="274" r:id="rId16"/>
    <p:sldId id="275" r:id="rId17"/>
    <p:sldId id="277" r:id="rId18"/>
    <p:sldId id="279" r:id="rId19"/>
    <p:sldId id="278" r:id="rId20"/>
    <p:sldId id="28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3BE8"/>
    <a:srgbClr val="4B7FFF"/>
    <a:srgbClr val="00B0F0"/>
    <a:srgbClr val="9DC3E6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91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007A-288C-4883-A3CF-026F0554FB5A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826564-CBCA-4D2B-BE1E-03B8E7F87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671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Item-Item</a:t>
            </a:r>
            <a:r>
              <a:rPr lang="ko-KR" altLang="en-US" dirty="0"/>
              <a:t> </a:t>
            </a:r>
            <a:r>
              <a:rPr lang="en-US" altLang="ko-KR" dirty="0"/>
              <a:t>CF</a:t>
            </a:r>
            <a:r>
              <a:rPr lang="ko-KR" altLang="en-US" dirty="0"/>
              <a:t>는 비교를 위해 동일한 </a:t>
            </a:r>
            <a:r>
              <a:rPr lang="en-US" altLang="ko-KR" dirty="0"/>
              <a:t>train set</a:t>
            </a:r>
            <a:r>
              <a:rPr lang="ko-KR" altLang="en-US" dirty="0"/>
              <a:t>을 가지고 </a:t>
            </a:r>
            <a:r>
              <a:rPr lang="en-US" altLang="ko-KR" dirty="0"/>
              <a:t>test set</a:t>
            </a:r>
            <a:r>
              <a:rPr lang="ko-KR" altLang="en-US" dirty="0"/>
              <a:t>을 예측하여 </a:t>
            </a:r>
            <a:r>
              <a:rPr lang="en-US" altLang="ko-KR" dirty="0"/>
              <a:t>RMSE</a:t>
            </a:r>
            <a:r>
              <a:rPr lang="ko-KR" altLang="en-US" dirty="0"/>
              <a:t>를 구하였음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826564-CBCA-4D2B-BE1E-03B8E7F87CD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41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826564-CBCA-4D2B-BE1E-03B8E7F87CD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519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826564-CBCA-4D2B-BE1E-03B8E7F87CD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480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1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90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19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4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68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1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7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9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5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93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9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5F6F9"/>
            </a:gs>
            <a:gs pos="5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4"/>
            <a:ext cx="4541466" cy="1911978"/>
          </a:xfrm>
          <a:prstGeom prst="rect">
            <a:avLst/>
          </a:prstGeom>
          <a:solidFill>
            <a:srgbClr val="4B7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컴퓨터과학부 </a:t>
            </a:r>
            <a:r>
              <a:rPr lang="en-US" altLang="ko-KR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2015920062 </a:t>
            </a:r>
            <a:r>
              <a:rPr lang="ko-KR" altLang="en-US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홍성현</a:t>
            </a:r>
            <a:endParaRPr lang="en-US" altLang="ko-KR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컴퓨터과학부 </a:t>
            </a:r>
            <a:r>
              <a:rPr lang="en-US" altLang="ko-KR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2016920027 </a:t>
            </a:r>
            <a:r>
              <a:rPr lang="ko-KR" altLang="en-US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오준영</a:t>
            </a: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14824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Music Recommender System</a:t>
            </a:r>
            <a:endParaRPr lang="ko-KR" altLang="en-US" sz="2400" b="1" i="1" kern="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25CEFA0-889B-48F4-97C4-FBA521489831}"/>
              </a:ext>
            </a:extLst>
          </p:cNvPr>
          <p:cNvGrpSpPr/>
          <p:nvPr/>
        </p:nvGrpSpPr>
        <p:grpSpPr>
          <a:xfrm>
            <a:off x="457200" y="212275"/>
            <a:ext cx="11277600" cy="1054115"/>
            <a:chOff x="457200" y="212275"/>
            <a:chExt cx="11277600" cy="1054115"/>
          </a:xfrm>
        </p:grpSpPr>
        <p:sp>
          <p:nvSpPr>
            <p:cNvPr id="43" name="양쪽 모서리가 둥근 사각형 7">
              <a:extLst>
                <a:ext uri="{FF2B5EF4-FFF2-40B4-BE49-F238E27FC236}">
                  <a16:creationId xmlns:a16="http://schemas.microsoft.com/office/drawing/2014/main" id="{4C3DD8A2-85F1-47B0-95D4-D2E4B08C8B69}"/>
                </a:ext>
              </a:extLst>
            </p:cNvPr>
            <p:cNvSpPr/>
            <p:nvPr/>
          </p:nvSpPr>
          <p:spPr>
            <a:xfrm>
              <a:off x="457200" y="212275"/>
              <a:ext cx="11277600" cy="1054115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3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시연 영상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28405CB-52D0-41C0-BE01-D8E69AD05AE0}"/>
                </a:ext>
              </a:extLst>
            </p:cNvPr>
            <p:cNvCxnSpPr>
              <a:cxnSpLocks/>
            </p:cNvCxnSpPr>
            <p:nvPr/>
          </p:nvCxnSpPr>
          <p:spPr>
            <a:xfrm>
              <a:off x="555812" y="457199"/>
              <a:ext cx="1071282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1. 추천 목록 출력">
            <a:hlinkClick r:id="" action="ppaction://media"/>
            <a:extLst>
              <a:ext uri="{FF2B5EF4-FFF2-40B4-BE49-F238E27FC236}">
                <a16:creationId xmlns:a16="http://schemas.microsoft.com/office/drawing/2014/main" id="{96F695F9-EB16-45C6-A951-BA133E06D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9179" y="1266389"/>
            <a:ext cx="9719035" cy="521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1177AA-A56C-4DBF-B851-A4AA00D1B86D}"/>
              </a:ext>
            </a:extLst>
          </p:cNvPr>
          <p:cNvGrpSpPr/>
          <p:nvPr/>
        </p:nvGrpSpPr>
        <p:grpSpPr>
          <a:xfrm>
            <a:off x="457200" y="212275"/>
            <a:ext cx="11277600" cy="1054115"/>
            <a:chOff x="457200" y="212275"/>
            <a:chExt cx="11277600" cy="1054115"/>
          </a:xfrm>
        </p:grpSpPr>
        <p:sp>
          <p:nvSpPr>
            <p:cNvPr id="18" name="양쪽 모서리가 둥근 사각형 7">
              <a:extLst>
                <a:ext uri="{FF2B5EF4-FFF2-40B4-BE49-F238E27FC236}">
                  <a16:creationId xmlns:a16="http://schemas.microsoft.com/office/drawing/2014/main" id="{5D4DB21C-EFB3-4A69-A88A-1464CF4E9E24}"/>
                </a:ext>
              </a:extLst>
            </p:cNvPr>
            <p:cNvSpPr/>
            <p:nvPr/>
          </p:nvSpPr>
          <p:spPr>
            <a:xfrm>
              <a:off x="457200" y="212275"/>
              <a:ext cx="11277600" cy="1054115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3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시나리오 </a:t>
              </a:r>
              <a:r>
                <a:rPr lang="en-US" altLang="ko-KR" sz="3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3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사용자를 위한 추천 목록 출력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3A03055-E88D-4291-8E6E-FA43D0FC98C5}"/>
                </a:ext>
              </a:extLst>
            </p:cNvPr>
            <p:cNvCxnSpPr>
              <a:cxnSpLocks/>
            </p:cNvCxnSpPr>
            <p:nvPr/>
          </p:nvCxnSpPr>
          <p:spPr>
            <a:xfrm>
              <a:off x="555812" y="457199"/>
              <a:ext cx="1071282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 descr="테이블, 대형, 많은, 디스플레이이(가) 표시된 사진&#10;&#10;자동 생성된 설명">
            <a:extLst>
              <a:ext uri="{FF2B5EF4-FFF2-40B4-BE49-F238E27FC236}">
                <a16:creationId xmlns:a16="http://schemas.microsoft.com/office/drawing/2014/main" id="{A3392E0A-80FD-4623-8CE2-295EE2D4B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56" y="2481374"/>
            <a:ext cx="9124003" cy="252136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8B551F5-60E8-4E44-8C60-774117768DB6}"/>
              </a:ext>
            </a:extLst>
          </p:cNvPr>
          <p:cNvSpPr/>
          <p:nvPr/>
        </p:nvSpPr>
        <p:spPr>
          <a:xfrm flipV="1">
            <a:off x="4863515" y="2481373"/>
            <a:ext cx="603316" cy="2820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D0930F1-6DE8-4F40-AC3D-109C06C5704B}"/>
              </a:ext>
            </a:extLst>
          </p:cNvPr>
          <p:cNvGrpSpPr/>
          <p:nvPr/>
        </p:nvGrpSpPr>
        <p:grpSpPr>
          <a:xfrm>
            <a:off x="1458114" y="2935431"/>
            <a:ext cx="3439525" cy="2093619"/>
            <a:chOff x="1458114" y="2935431"/>
            <a:chExt cx="3439525" cy="2093619"/>
          </a:xfrm>
        </p:grpSpPr>
        <p:pic>
          <p:nvPicPr>
            <p:cNvPr id="10" name="그림 9" descr="텍스트, 사람, 책, 실내이(가) 표시된 사진&#10;&#10;자동 생성된 설명">
              <a:extLst>
                <a:ext uri="{FF2B5EF4-FFF2-40B4-BE49-F238E27FC236}">
                  <a16:creationId xmlns:a16="http://schemas.microsoft.com/office/drawing/2014/main" id="{E71C1877-437B-4811-ACFC-638B97F4A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114" y="2935431"/>
              <a:ext cx="2093619" cy="2093619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BB4C9544-C7D6-4E6B-A831-F42EBE012F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4424" y="3217466"/>
              <a:ext cx="1333215" cy="53813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CCB4C7B-0E5D-4697-A73F-8AA63164CB79}"/>
              </a:ext>
            </a:extLst>
          </p:cNvPr>
          <p:cNvGrpSpPr/>
          <p:nvPr/>
        </p:nvGrpSpPr>
        <p:grpSpPr>
          <a:xfrm>
            <a:off x="3902884" y="3217466"/>
            <a:ext cx="2099958" cy="3226515"/>
            <a:chOff x="3783791" y="3189731"/>
            <a:chExt cx="2312210" cy="3409575"/>
          </a:xfrm>
        </p:grpSpPr>
        <p:pic>
          <p:nvPicPr>
            <p:cNvPr id="20" name="그림 19" descr="건물, 사진, 앉아있는, 그림그리기이(가) 표시된 사진&#10;&#10;자동 생성된 설명">
              <a:extLst>
                <a:ext uri="{FF2B5EF4-FFF2-40B4-BE49-F238E27FC236}">
                  <a16:creationId xmlns:a16="http://schemas.microsoft.com/office/drawing/2014/main" id="{9E061AD5-FDFA-41A1-89A7-7EDB99B84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791" y="4288855"/>
              <a:ext cx="2310451" cy="2310451"/>
            </a:xfrm>
            <a:prstGeom prst="rect">
              <a:avLst/>
            </a:prstGeom>
          </p:spPr>
        </p:pic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2FE797A4-743D-480F-AD49-1F4821A864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1505" y="3189731"/>
              <a:ext cx="984496" cy="10602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ACD4EFD-9FC4-4B7F-B3FF-BFDC26025366}"/>
              </a:ext>
            </a:extLst>
          </p:cNvPr>
          <p:cNvGrpSpPr/>
          <p:nvPr/>
        </p:nvGrpSpPr>
        <p:grpSpPr>
          <a:xfrm>
            <a:off x="4855656" y="2935431"/>
            <a:ext cx="4003609" cy="354524"/>
            <a:chOff x="4855656" y="2935431"/>
            <a:chExt cx="4003609" cy="35452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9B09DE8-47D2-4663-9BD5-B1D69B2F2FF8}"/>
                </a:ext>
              </a:extLst>
            </p:cNvPr>
            <p:cNvSpPr/>
            <p:nvPr/>
          </p:nvSpPr>
          <p:spPr>
            <a:xfrm flipV="1">
              <a:off x="6527916" y="2935431"/>
              <a:ext cx="858555" cy="28203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E81523F-2657-43CA-BFAE-41A7085F7D75}"/>
                </a:ext>
              </a:extLst>
            </p:cNvPr>
            <p:cNvSpPr/>
            <p:nvPr/>
          </p:nvSpPr>
          <p:spPr>
            <a:xfrm flipV="1">
              <a:off x="4855656" y="2935431"/>
              <a:ext cx="858555" cy="3545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D5AB23C-227F-4B6C-BCC4-1312CBC867BC}"/>
                </a:ext>
              </a:extLst>
            </p:cNvPr>
            <p:cNvSpPr/>
            <p:nvPr/>
          </p:nvSpPr>
          <p:spPr>
            <a:xfrm flipV="1">
              <a:off x="8000710" y="2935431"/>
              <a:ext cx="858555" cy="3545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5482A16-D6E1-4B18-9A36-41AE8427A2C5}"/>
                </a:ext>
              </a:extLst>
            </p:cNvPr>
            <p:cNvSpPr/>
            <p:nvPr/>
          </p:nvSpPr>
          <p:spPr>
            <a:xfrm flipV="1">
              <a:off x="5808531" y="2940584"/>
              <a:ext cx="603316" cy="28203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FF37C58-846D-46EA-AD6D-8C4B9CA494A3}"/>
              </a:ext>
            </a:extLst>
          </p:cNvPr>
          <p:cNvGrpSpPr/>
          <p:nvPr/>
        </p:nvGrpSpPr>
        <p:grpSpPr>
          <a:xfrm>
            <a:off x="6895507" y="3225600"/>
            <a:ext cx="3230346" cy="2992123"/>
            <a:chOff x="6895507" y="3225600"/>
            <a:chExt cx="3230346" cy="2992123"/>
          </a:xfrm>
        </p:grpSpPr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D00087A4-B77F-49A5-B06D-9B020A430047}"/>
                </a:ext>
              </a:extLst>
            </p:cNvPr>
            <p:cNvCxnSpPr>
              <a:cxnSpLocks/>
            </p:cNvCxnSpPr>
            <p:nvPr/>
          </p:nvCxnSpPr>
          <p:spPr>
            <a:xfrm>
              <a:off x="6895507" y="3225600"/>
              <a:ext cx="1514208" cy="44068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DCC96AB9-187C-45C9-91DF-3C7F11BB943A}"/>
                </a:ext>
              </a:extLst>
            </p:cNvPr>
            <p:cNvCxnSpPr>
              <a:cxnSpLocks/>
            </p:cNvCxnSpPr>
            <p:nvPr/>
          </p:nvCxnSpPr>
          <p:spPr>
            <a:xfrm>
              <a:off x="8622783" y="3252266"/>
              <a:ext cx="226810" cy="41772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9DA5F11-50E7-460B-A784-4050389BA5B0}"/>
                </a:ext>
              </a:extLst>
            </p:cNvPr>
            <p:cNvGrpSpPr/>
            <p:nvPr/>
          </p:nvGrpSpPr>
          <p:grpSpPr>
            <a:xfrm>
              <a:off x="7486348" y="3708844"/>
              <a:ext cx="2639505" cy="2508879"/>
              <a:chOff x="7486348" y="3708844"/>
              <a:chExt cx="2639505" cy="2508879"/>
            </a:xfrm>
          </p:grpSpPr>
          <p:pic>
            <p:nvPicPr>
              <p:cNvPr id="49" name="그림 48" descr="사람, 실내, 남자, 보는이(가) 표시된 사진&#10;&#10;자동 생성된 설명">
                <a:extLst>
                  <a:ext uri="{FF2B5EF4-FFF2-40B4-BE49-F238E27FC236}">
                    <a16:creationId xmlns:a16="http://schemas.microsoft.com/office/drawing/2014/main" id="{264671CE-9A29-4CEE-8285-F2306AF8A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2110" y="3708844"/>
                <a:ext cx="1427983" cy="2038121"/>
              </a:xfrm>
              <a:prstGeom prst="rect">
                <a:avLst/>
              </a:prstGeom>
            </p:spPr>
          </p:pic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17159069-4110-4506-AA49-BAB8E02D4D36}"/>
                  </a:ext>
                </a:extLst>
              </p:cNvPr>
              <p:cNvSpPr/>
              <p:nvPr/>
            </p:nvSpPr>
            <p:spPr>
              <a:xfrm>
                <a:off x="7486348" y="5854045"/>
                <a:ext cx="2639505" cy="36367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tx1"/>
                    </a:solidFill>
                  </a:rPr>
                  <a:t>Producer Quincy Jones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3" name="타원 72">
            <a:extLst>
              <a:ext uri="{FF2B5EF4-FFF2-40B4-BE49-F238E27FC236}">
                <a16:creationId xmlns:a16="http://schemas.microsoft.com/office/drawing/2014/main" id="{26505AA8-3044-479D-BB04-70F250BF8A55}"/>
              </a:ext>
            </a:extLst>
          </p:cNvPr>
          <p:cNvSpPr/>
          <p:nvPr/>
        </p:nvSpPr>
        <p:spPr>
          <a:xfrm flipV="1">
            <a:off x="5714307" y="3919895"/>
            <a:ext cx="603316" cy="2820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6A9D357-C58D-45B2-BAA0-BB2D0601BADB}"/>
              </a:ext>
            </a:extLst>
          </p:cNvPr>
          <p:cNvSpPr/>
          <p:nvPr/>
        </p:nvSpPr>
        <p:spPr>
          <a:xfrm flipV="1">
            <a:off x="5782355" y="4674870"/>
            <a:ext cx="629491" cy="2820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" grpId="0" animBg="1"/>
      <p:bldP spid="5" grpId="1" animBg="1"/>
      <p:bldP spid="73" grpId="0" animBg="1"/>
      <p:bldP spid="73" grpId="1" animBg="1"/>
      <p:bldP spid="74" grpId="0" animBg="1"/>
      <p:bldP spid="7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770722" y="3429000"/>
            <a:ext cx="6650555" cy="1865275"/>
          </a:xfrm>
          <a:prstGeom prst="rect">
            <a:avLst/>
          </a:prstGeom>
          <a:solidFill>
            <a:srgbClr val="4B7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2770722" y="1811115"/>
            <a:ext cx="6650555" cy="1617885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목록에서 특정 항목 제거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400" b="1" i="1" kern="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5394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25CEFA0-889B-48F4-97C4-FBA521489831}"/>
              </a:ext>
            </a:extLst>
          </p:cNvPr>
          <p:cNvGrpSpPr/>
          <p:nvPr/>
        </p:nvGrpSpPr>
        <p:grpSpPr>
          <a:xfrm>
            <a:off x="457200" y="212275"/>
            <a:ext cx="11277600" cy="1054115"/>
            <a:chOff x="457200" y="212275"/>
            <a:chExt cx="11277600" cy="1054115"/>
          </a:xfrm>
        </p:grpSpPr>
        <p:sp>
          <p:nvSpPr>
            <p:cNvPr id="43" name="양쪽 모서리가 둥근 사각형 7">
              <a:extLst>
                <a:ext uri="{FF2B5EF4-FFF2-40B4-BE49-F238E27FC236}">
                  <a16:creationId xmlns:a16="http://schemas.microsoft.com/office/drawing/2014/main" id="{4C3DD8A2-85F1-47B0-95D4-D2E4B08C8B69}"/>
                </a:ext>
              </a:extLst>
            </p:cNvPr>
            <p:cNvSpPr/>
            <p:nvPr/>
          </p:nvSpPr>
          <p:spPr>
            <a:xfrm>
              <a:off x="457200" y="212275"/>
              <a:ext cx="11277600" cy="1054115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3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시연 영상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28405CB-52D0-41C0-BE01-D8E69AD05AE0}"/>
                </a:ext>
              </a:extLst>
            </p:cNvPr>
            <p:cNvCxnSpPr>
              <a:cxnSpLocks/>
            </p:cNvCxnSpPr>
            <p:nvPr/>
          </p:nvCxnSpPr>
          <p:spPr>
            <a:xfrm>
              <a:off x="555812" y="457199"/>
              <a:ext cx="1071282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시나리오 3. 인기차트에서 추천 받기">
            <a:hlinkClick r:id="" action="ppaction://media"/>
            <a:extLst>
              <a:ext uri="{FF2B5EF4-FFF2-40B4-BE49-F238E27FC236}">
                <a16:creationId xmlns:a16="http://schemas.microsoft.com/office/drawing/2014/main" id="{A9341ABD-B0C0-43F2-A358-B11197C926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0838" y="1361453"/>
            <a:ext cx="9118336" cy="50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1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5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2020673-8492-420F-A011-74D9F9EDC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56" y="1406951"/>
            <a:ext cx="2923799" cy="47163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2FB3A7-F715-42E8-AEE8-18A772042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63" y="1496478"/>
            <a:ext cx="2937922" cy="471636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54BAC26-9F99-4625-AFA7-BB0E211A7194}"/>
              </a:ext>
            </a:extLst>
          </p:cNvPr>
          <p:cNvGrpSpPr/>
          <p:nvPr/>
        </p:nvGrpSpPr>
        <p:grpSpPr>
          <a:xfrm>
            <a:off x="457200" y="212275"/>
            <a:ext cx="11277600" cy="1054115"/>
            <a:chOff x="457200" y="212275"/>
            <a:chExt cx="11277600" cy="1054115"/>
          </a:xfrm>
        </p:grpSpPr>
        <p:sp>
          <p:nvSpPr>
            <p:cNvPr id="18" name="양쪽 모서리가 둥근 사각형 7">
              <a:extLst>
                <a:ext uri="{FF2B5EF4-FFF2-40B4-BE49-F238E27FC236}">
                  <a16:creationId xmlns:a16="http://schemas.microsoft.com/office/drawing/2014/main" id="{3C5BCA2A-27A0-47DE-9ECC-D0B34571E9BD}"/>
                </a:ext>
              </a:extLst>
            </p:cNvPr>
            <p:cNvSpPr/>
            <p:nvPr/>
          </p:nvSpPr>
          <p:spPr>
            <a:xfrm>
              <a:off x="457200" y="212275"/>
              <a:ext cx="11277600" cy="1054115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3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시나리오 </a:t>
              </a:r>
              <a:r>
                <a:rPr lang="en-US" altLang="ko-KR" sz="3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3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추천 목록에서 특정 항목 제거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473DC80-C277-462E-8E3B-22616099E0EA}"/>
                </a:ext>
              </a:extLst>
            </p:cNvPr>
            <p:cNvCxnSpPr>
              <a:cxnSpLocks/>
            </p:cNvCxnSpPr>
            <p:nvPr/>
          </p:nvCxnSpPr>
          <p:spPr>
            <a:xfrm>
              <a:off x="555812" y="457199"/>
              <a:ext cx="1071282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709AFA4E-D4CF-47EA-8E8C-4D6E5BE991B8}"/>
              </a:ext>
            </a:extLst>
          </p:cNvPr>
          <p:cNvSpPr/>
          <p:nvPr/>
        </p:nvSpPr>
        <p:spPr>
          <a:xfrm flipV="1">
            <a:off x="1686682" y="2547361"/>
            <a:ext cx="3065282" cy="2712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07255A-C549-40E4-9610-BD9FFB529EAA}"/>
              </a:ext>
            </a:extLst>
          </p:cNvPr>
          <p:cNvSpPr/>
          <p:nvPr/>
        </p:nvSpPr>
        <p:spPr>
          <a:xfrm flipV="1">
            <a:off x="1686682" y="3854661"/>
            <a:ext cx="3065282" cy="2712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BA66BD6-FC89-4A65-8B8B-94598CAD0261}"/>
              </a:ext>
            </a:extLst>
          </p:cNvPr>
          <p:cNvSpPr/>
          <p:nvPr/>
        </p:nvSpPr>
        <p:spPr>
          <a:xfrm flipV="1">
            <a:off x="1686682" y="4519260"/>
            <a:ext cx="3065282" cy="2712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8D3B935-BCFA-41D7-9B0A-CE14527876BF}"/>
              </a:ext>
            </a:extLst>
          </p:cNvPr>
          <p:cNvSpPr/>
          <p:nvPr/>
        </p:nvSpPr>
        <p:spPr>
          <a:xfrm flipV="1">
            <a:off x="1686682" y="5409806"/>
            <a:ext cx="3065282" cy="271253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125D115D-99B2-4C7D-9667-72980C6C8BDC}"/>
              </a:ext>
            </a:extLst>
          </p:cNvPr>
          <p:cNvGrpSpPr/>
          <p:nvPr/>
        </p:nvGrpSpPr>
        <p:grpSpPr>
          <a:xfrm>
            <a:off x="1686682" y="2503383"/>
            <a:ext cx="8478665" cy="3576776"/>
            <a:chOff x="1686682" y="2503383"/>
            <a:chExt cx="8478665" cy="3576776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228907F3-3165-41FC-94CB-FE874300286F}"/>
                </a:ext>
              </a:extLst>
            </p:cNvPr>
            <p:cNvGrpSpPr/>
            <p:nvPr/>
          </p:nvGrpSpPr>
          <p:grpSpPr>
            <a:xfrm>
              <a:off x="7100065" y="2503383"/>
              <a:ext cx="3065282" cy="2652570"/>
              <a:chOff x="7100065" y="2503383"/>
              <a:chExt cx="3065282" cy="2652570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776591B-0012-4FA2-9B93-E5B77A47A9DB}"/>
                  </a:ext>
                </a:extLst>
              </p:cNvPr>
              <p:cNvSpPr/>
              <p:nvPr/>
            </p:nvSpPr>
            <p:spPr>
              <a:xfrm flipV="1">
                <a:off x="7100065" y="2503383"/>
                <a:ext cx="3065282" cy="271253"/>
              </a:xfrm>
              <a:prstGeom prst="ellipse">
                <a:avLst/>
              </a:prstGeom>
              <a:noFill/>
              <a:ln w="19050">
                <a:solidFill>
                  <a:srgbClr val="4B7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32BED23-6B5F-4844-8A05-96523FC1BF01}"/>
                  </a:ext>
                </a:extLst>
              </p:cNvPr>
              <p:cNvSpPr/>
              <p:nvPr/>
            </p:nvSpPr>
            <p:spPr>
              <a:xfrm flipV="1">
                <a:off x="7100065" y="2708640"/>
                <a:ext cx="3065282" cy="271253"/>
              </a:xfrm>
              <a:prstGeom prst="ellipse">
                <a:avLst/>
              </a:prstGeom>
              <a:noFill/>
              <a:ln w="19050">
                <a:solidFill>
                  <a:srgbClr val="4B7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D4D9E5F1-4251-4A85-A25E-69ACBDBB7474}"/>
                  </a:ext>
                </a:extLst>
              </p:cNvPr>
              <p:cNvSpPr/>
              <p:nvPr/>
            </p:nvSpPr>
            <p:spPr>
              <a:xfrm flipV="1">
                <a:off x="7100065" y="2944443"/>
                <a:ext cx="3065282" cy="271253"/>
              </a:xfrm>
              <a:prstGeom prst="ellipse">
                <a:avLst/>
              </a:prstGeom>
              <a:noFill/>
              <a:ln w="19050">
                <a:solidFill>
                  <a:srgbClr val="4B7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5B2A6A62-4A0A-4DB8-AE4C-49837F4611DB}"/>
                  </a:ext>
                </a:extLst>
              </p:cNvPr>
              <p:cNvSpPr/>
              <p:nvPr/>
            </p:nvSpPr>
            <p:spPr>
              <a:xfrm flipV="1">
                <a:off x="7100065" y="3149700"/>
                <a:ext cx="3065282" cy="271253"/>
              </a:xfrm>
              <a:prstGeom prst="ellipse">
                <a:avLst/>
              </a:prstGeom>
              <a:noFill/>
              <a:ln w="19050">
                <a:solidFill>
                  <a:srgbClr val="4B7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82F3B5DB-3706-422D-8305-854BDCC61219}"/>
                  </a:ext>
                </a:extLst>
              </p:cNvPr>
              <p:cNvSpPr/>
              <p:nvPr/>
            </p:nvSpPr>
            <p:spPr>
              <a:xfrm flipV="1">
                <a:off x="7100065" y="3375919"/>
                <a:ext cx="3065282" cy="271253"/>
              </a:xfrm>
              <a:prstGeom prst="ellipse">
                <a:avLst/>
              </a:prstGeom>
              <a:noFill/>
              <a:ln w="19050">
                <a:solidFill>
                  <a:srgbClr val="4B7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A68F8C2B-ACC7-4622-896E-C58147E94FF8}"/>
                  </a:ext>
                </a:extLst>
              </p:cNvPr>
              <p:cNvSpPr/>
              <p:nvPr/>
            </p:nvSpPr>
            <p:spPr>
              <a:xfrm flipV="1">
                <a:off x="7100065" y="3599160"/>
                <a:ext cx="3065282" cy="271253"/>
              </a:xfrm>
              <a:prstGeom prst="ellipse">
                <a:avLst/>
              </a:prstGeom>
              <a:noFill/>
              <a:ln w="19050">
                <a:solidFill>
                  <a:srgbClr val="4B7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41C842C-DE94-48FF-BEDB-C926CE9986A5}"/>
                  </a:ext>
                </a:extLst>
              </p:cNvPr>
              <p:cNvSpPr/>
              <p:nvPr/>
            </p:nvSpPr>
            <p:spPr>
              <a:xfrm flipV="1">
                <a:off x="7100065" y="3804417"/>
                <a:ext cx="3065282" cy="271253"/>
              </a:xfrm>
              <a:prstGeom prst="ellipse">
                <a:avLst/>
              </a:prstGeom>
              <a:noFill/>
              <a:ln w="19050">
                <a:solidFill>
                  <a:srgbClr val="4B7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C5D73177-69A5-4448-96A4-DC270903EA8B}"/>
                  </a:ext>
                </a:extLst>
              </p:cNvPr>
              <p:cNvSpPr/>
              <p:nvPr/>
            </p:nvSpPr>
            <p:spPr>
              <a:xfrm flipV="1">
                <a:off x="7100065" y="4040220"/>
                <a:ext cx="3065282" cy="271253"/>
              </a:xfrm>
              <a:prstGeom prst="ellipse">
                <a:avLst/>
              </a:prstGeom>
              <a:noFill/>
              <a:ln w="19050">
                <a:solidFill>
                  <a:srgbClr val="4B7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C65CAF8-BE8B-44F0-A38F-0D46296661EA}"/>
                  </a:ext>
                </a:extLst>
              </p:cNvPr>
              <p:cNvSpPr/>
              <p:nvPr/>
            </p:nvSpPr>
            <p:spPr>
              <a:xfrm flipV="1">
                <a:off x="7100065" y="4234053"/>
                <a:ext cx="3065282" cy="271253"/>
              </a:xfrm>
              <a:prstGeom prst="ellipse">
                <a:avLst/>
              </a:prstGeom>
              <a:noFill/>
              <a:ln w="19050">
                <a:solidFill>
                  <a:srgbClr val="4B7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EF6D3858-8F2C-4FD9-8C0E-8FBCF24BC0E1}"/>
                  </a:ext>
                </a:extLst>
              </p:cNvPr>
              <p:cNvSpPr/>
              <p:nvPr/>
            </p:nvSpPr>
            <p:spPr>
              <a:xfrm flipV="1">
                <a:off x="7100065" y="4433578"/>
                <a:ext cx="3065282" cy="271253"/>
              </a:xfrm>
              <a:prstGeom prst="ellipse">
                <a:avLst/>
              </a:prstGeom>
              <a:noFill/>
              <a:ln w="19050">
                <a:solidFill>
                  <a:srgbClr val="4B7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B2762CEE-D233-4A6C-B72B-7C41AC7EE2F4}"/>
                  </a:ext>
                </a:extLst>
              </p:cNvPr>
              <p:cNvSpPr/>
              <p:nvPr/>
            </p:nvSpPr>
            <p:spPr>
              <a:xfrm flipV="1">
                <a:off x="7100065" y="4685175"/>
                <a:ext cx="3065282" cy="271253"/>
              </a:xfrm>
              <a:prstGeom prst="ellipse">
                <a:avLst/>
              </a:prstGeom>
              <a:noFill/>
              <a:ln w="19050">
                <a:solidFill>
                  <a:srgbClr val="4B7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2F38F416-5159-442F-8481-69FB360ACAF3}"/>
                  </a:ext>
                </a:extLst>
              </p:cNvPr>
              <p:cNvSpPr/>
              <p:nvPr/>
            </p:nvSpPr>
            <p:spPr>
              <a:xfrm flipV="1">
                <a:off x="7100065" y="4884700"/>
                <a:ext cx="3065282" cy="271253"/>
              </a:xfrm>
              <a:prstGeom prst="ellipse">
                <a:avLst/>
              </a:prstGeom>
              <a:noFill/>
              <a:ln w="19050">
                <a:solidFill>
                  <a:srgbClr val="4B7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5B5AE70-C83C-4694-B9AA-2473303B164E}"/>
                </a:ext>
              </a:extLst>
            </p:cNvPr>
            <p:cNvGrpSpPr/>
            <p:nvPr/>
          </p:nvGrpSpPr>
          <p:grpSpPr>
            <a:xfrm>
              <a:off x="1686682" y="2639009"/>
              <a:ext cx="5413383" cy="3441150"/>
              <a:chOff x="1686682" y="2639009"/>
              <a:chExt cx="5413383" cy="3441150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5097E6E-24FB-419F-9417-55BA401D76C9}"/>
                  </a:ext>
                </a:extLst>
              </p:cNvPr>
              <p:cNvGrpSpPr/>
              <p:nvPr/>
            </p:nvGrpSpPr>
            <p:grpSpPr>
              <a:xfrm>
                <a:off x="1686682" y="2756972"/>
                <a:ext cx="3065282" cy="3323187"/>
                <a:chOff x="1686682" y="2756972"/>
                <a:chExt cx="3065282" cy="3323187"/>
              </a:xfrm>
            </p:grpSpPr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CB69BA51-16EC-449A-B470-CF95210B5A01}"/>
                    </a:ext>
                  </a:extLst>
                </p:cNvPr>
                <p:cNvSpPr/>
                <p:nvPr/>
              </p:nvSpPr>
              <p:spPr>
                <a:xfrm flipV="1">
                  <a:off x="1686682" y="2756972"/>
                  <a:ext cx="3065282" cy="271253"/>
                </a:xfrm>
                <a:prstGeom prst="ellipse">
                  <a:avLst/>
                </a:prstGeom>
                <a:noFill/>
                <a:ln w="19050">
                  <a:solidFill>
                    <a:srgbClr val="4B7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B4EEDA6-9720-49F2-B727-1F94A0B74984}"/>
                    </a:ext>
                  </a:extLst>
                </p:cNvPr>
                <p:cNvSpPr/>
                <p:nvPr/>
              </p:nvSpPr>
              <p:spPr>
                <a:xfrm flipV="1">
                  <a:off x="1686682" y="2962229"/>
                  <a:ext cx="3065282" cy="271253"/>
                </a:xfrm>
                <a:prstGeom prst="ellipse">
                  <a:avLst/>
                </a:prstGeom>
                <a:noFill/>
                <a:ln w="19050">
                  <a:solidFill>
                    <a:srgbClr val="4B7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DFB0C12-C92E-4EEA-8EDB-B1B0DD49DDCF}"/>
                    </a:ext>
                  </a:extLst>
                </p:cNvPr>
                <p:cNvSpPr/>
                <p:nvPr/>
              </p:nvSpPr>
              <p:spPr>
                <a:xfrm flipV="1">
                  <a:off x="1686682" y="3198032"/>
                  <a:ext cx="3065282" cy="271253"/>
                </a:xfrm>
                <a:prstGeom prst="ellipse">
                  <a:avLst/>
                </a:prstGeom>
                <a:noFill/>
                <a:ln w="19050">
                  <a:solidFill>
                    <a:srgbClr val="4B7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A0F7F66-091B-4A3F-AC71-ACB26F7BF0E5}"/>
                    </a:ext>
                  </a:extLst>
                </p:cNvPr>
                <p:cNvSpPr/>
                <p:nvPr/>
              </p:nvSpPr>
              <p:spPr>
                <a:xfrm flipV="1">
                  <a:off x="1686682" y="3403289"/>
                  <a:ext cx="3065282" cy="271253"/>
                </a:xfrm>
                <a:prstGeom prst="ellipse">
                  <a:avLst/>
                </a:prstGeom>
                <a:noFill/>
                <a:ln w="19050">
                  <a:solidFill>
                    <a:srgbClr val="4B7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120F58EC-D557-4D5E-9E11-BABFF1C48732}"/>
                    </a:ext>
                  </a:extLst>
                </p:cNvPr>
                <p:cNvSpPr/>
                <p:nvPr/>
              </p:nvSpPr>
              <p:spPr>
                <a:xfrm flipV="1">
                  <a:off x="1686682" y="3629508"/>
                  <a:ext cx="3065282" cy="271253"/>
                </a:xfrm>
                <a:prstGeom prst="ellipse">
                  <a:avLst/>
                </a:prstGeom>
                <a:noFill/>
                <a:ln w="19050">
                  <a:solidFill>
                    <a:srgbClr val="4B7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C7B40F85-47F0-46F7-B91D-E81C5C31323A}"/>
                    </a:ext>
                  </a:extLst>
                </p:cNvPr>
                <p:cNvSpPr/>
                <p:nvPr/>
              </p:nvSpPr>
              <p:spPr>
                <a:xfrm flipV="1">
                  <a:off x="1686682" y="4113133"/>
                  <a:ext cx="3065282" cy="271253"/>
                </a:xfrm>
                <a:prstGeom prst="ellipse">
                  <a:avLst/>
                </a:prstGeom>
                <a:noFill/>
                <a:ln w="19050">
                  <a:solidFill>
                    <a:srgbClr val="4B7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9F6B9815-AEB6-430F-B4C4-12285C6A4FA1}"/>
                    </a:ext>
                  </a:extLst>
                </p:cNvPr>
                <p:cNvSpPr/>
                <p:nvPr/>
              </p:nvSpPr>
              <p:spPr>
                <a:xfrm flipV="1">
                  <a:off x="1686682" y="4318390"/>
                  <a:ext cx="3065282" cy="271253"/>
                </a:xfrm>
                <a:prstGeom prst="ellipse">
                  <a:avLst/>
                </a:prstGeom>
                <a:noFill/>
                <a:ln w="19050">
                  <a:solidFill>
                    <a:srgbClr val="4B7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3848BA28-1856-4DFA-8FBB-289A56CDA4F0}"/>
                    </a:ext>
                  </a:extLst>
                </p:cNvPr>
                <p:cNvSpPr/>
                <p:nvPr/>
              </p:nvSpPr>
              <p:spPr>
                <a:xfrm flipV="1">
                  <a:off x="1686682" y="4758088"/>
                  <a:ext cx="3065282" cy="271253"/>
                </a:xfrm>
                <a:prstGeom prst="ellipse">
                  <a:avLst/>
                </a:prstGeom>
                <a:noFill/>
                <a:ln w="19050">
                  <a:solidFill>
                    <a:srgbClr val="4B7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C496F8A1-1118-4E7B-8196-32DB700CC929}"/>
                    </a:ext>
                  </a:extLst>
                </p:cNvPr>
                <p:cNvSpPr/>
                <p:nvPr/>
              </p:nvSpPr>
              <p:spPr>
                <a:xfrm flipV="1">
                  <a:off x="1686682" y="4951921"/>
                  <a:ext cx="3065282" cy="271253"/>
                </a:xfrm>
                <a:prstGeom prst="ellipse">
                  <a:avLst/>
                </a:prstGeom>
                <a:noFill/>
                <a:ln w="19050">
                  <a:solidFill>
                    <a:srgbClr val="4B7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7D2ECCAD-923A-4F2F-9E24-8FB5C0720E58}"/>
                    </a:ext>
                  </a:extLst>
                </p:cNvPr>
                <p:cNvSpPr/>
                <p:nvPr/>
              </p:nvSpPr>
              <p:spPr>
                <a:xfrm flipV="1">
                  <a:off x="1686682" y="5151446"/>
                  <a:ext cx="3065282" cy="271253"/>
                </a:xfrm>
                <a:prstGeom prst="ellipse">
                  <a:avLst/>
                </a:prstGeom>
                <a:noFill/>
                <a:ln w="19050">
                  <a:solidFill>
                    <a:srgbClr val="4B7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73A8F8A-7F11-4E2E-9738-D271D73DDB58}"/>
                    </a:ext>
                  </a:extLst>
                </p:cNvPr>
                <p:cNvSpPr/>
                <p:nvPr/>
              </p:nvSpPr>
              <p:spPr>
                <a:xfrm flipV="1">
                  <a:off x="1686682" y="5609381"/>
                  <a:ext cx="3065282" cy="271253"/>
                </a:xfrm>
                <a:prstGeom prst="ellipse">
                  <a:avLst/>
                </a:prstGeom>
                <a:noFill/>
                <a:ln w="19050">
                  <a:solidFill>
                    <a:srgbClr val="4B7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E046784-A481-4A03-A7A2-63D0A0A8F9B7}"/>
                    </a:ext>
                  </a:extLst>
                </p:cNvPr>
                <p:cNvSpPr/>
                <p:nvPr/>
              </p:nvSpPr>
              <p:spPr>
                <a:xfrm flipV="1">
                  <a:off x="1686682" y="5808906"/>
                  <a:ext cx="3065282" cy="271253"/>
                </a:xfrm>
                <a:prstGeom prst="ellipse">
                  <a:avLst/>
                </a:prstGeom>
                <a:noFill/>
                <a:ln w="19050">
                  <a:solidFill>
                    <a:srgbClr val="4B7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8D3A0CC-AD8E-4BC2-961C-DB64CA268437}"/>
                  </a:ext>
                </a:extLst>
              </p:cNvPr>
              <p:cNvGrpSpPr/>
              <p:nvPr/>
            </p:nvGrpSpPr>
            <p:grpSpPr>
              <a:xfrm>
                <a:off x="4751964" y="2639009"/>
                <a:ext cx="2348101" cy="3305523"/>
                <a:chOff x="4751964" y="2639009"/>
                <a:chExt cx="2348101" cy="3305523"/>
              </a:xfrm>
            </p:grpSpPr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FA1EF791-7962-45AC-930B-3DA6ACE7A96D}"/>
                    </a:ext>
                  </a:extLst>
                </p:cNvPr>
                <p:cNvCxnSpPr>
                  <a:stCxn id="42" idx="6"/>
                  <a:endCxn id="43" idx="2"/>
                </p:cNvCxnSpPr>
                <p:nvPr/>
              </p:nvCxnSpPr>
              <p:spPr>
                <a:xfrm flipV="1">
                  <a:off x="4751964" y="2639009"/>
                  <a:ext cx="2348101" cy="253589"/>
                </a:xfrm>
                <a:prstGeom prst="straightConnector1">
                  <a:avLst/>
                </a:prstGeom>
                <a:ln w="28575">
                  <a:solidFill>
                    <a:srgbClr val="4B7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>
                  <a:extLst>
                    <a:ext uri="{FF2B5EF4-FFF2-40B4-BE49-F238E27FC236}">
                      <a16:creationId xmlns:a16="http://schemas.microsoft.com/office/drawing/2014/main" id="{7CDE5FE4-924A-415F-AFF2-9198C5BBB002}"/>
                    </a:ext>
                  </a:extLst>
                </p:cNvPr>
                <p:cNvCxnSpPr>
                  <a:stCxn id="44" idx="6"/>
                  <a:endCxn id="45" idx="2"/>
                </p:cNvCxnSpPr>
                <p:nvPr/>
              </p:nvCxnSpPr>
              <p:spPr>
                <a:xfrm flipV="1">
                  <a:off x="4751964" y="2844266"/>
                  <a:ext cx="2348101" cy="253589"/>
                </a:xfrm>
                <a:prstGeom prst="straightConnector1">
                  <a:avLst/>
                </a:prstGeom>
                <a:ln w="28575">
                  <a:solidFill>
                    <a:srgbClr val="4B7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BA5BF342-2D11-4B74-AB20-6E2BFF0A761E}"/>
                    </a:ext>
                  </a:extLst>
                </p:cNvPr>
                <p:cNvCxnSpPr>
                  <a:stCxn id="48" idx="6"/>
                  <a:endCxn id="49" idx="2"/>
                </p:cNvCxnSpPr>
                <p:nvPr/>
              </p:nvCxnSpPr>
              <p:spPr>
                <a:xfrm flipV="1">
                  <a:off x="4751964" y="3080069"/>
                  <a:ext cx="2348101" cy="253589"/>
                </a:xfrm>
                <a:prstGeom prst="straightConnector1">
                  <a:avLst/>
                </a:prstGeom>
                <a:ln w="28575">
                  <a:solidFill>
                    <a:srgbClr val="4B7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EEF83AA7-881D-4222-83BA-D621F8A14180}"/>
                    </a:ext>
                  </a:extLst>
                </p:cNvPr>
                <p:cNvCxnSpPr>
                  <a:stCxn id="51" idx="6"/>
                  <a:endCxn id="52" idx="2"/>
                </p:cNvCxnSpPr>
                <p:nvPr/>
              </p:nvCxnSpPr>
              <p:spPr>
                <a:xfrm flipV="1">
                  <a:off x="4751964" y="3285326"/>
                  <a:ext cx="2348101" cy="253589"/>
                </a:xfrm>
                <a:prstGeom prst="straightConnector1">
                  <a:avLst/>
                </a:prstGeom>
                <a:ln w="28575">
                  <a:solidFill>
                    <a:srgbClr val="4B7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화살표 연결선 55">
                  <a:extLst>
                    <a:ext uri="{FF2B5EF4-FFF2-40B4-BE49-F238E27FC236}">
                      <a16:creationId xmlns:a16="http://schemas.microsoft.com/office/drawing/2014/main" id="{787F3940-2AB0-429A-92DA-97BB811392D5}"/>
                    </a:ext>
                  </a:extLst>
                </p:cNvPr>
                <p:cNvCxnSpPr>
                  <a:stCxn id="54" idx="6"/>
                  <a:endCxn id="55" idx="2"/>
                </p:cNvCxnSpPr>
                <p:nvPr/>
              </p:nvCxnSpPr>
              <p:spPr>
                <a:xfrm flipV="1">
                  <a:off x="4751964" y="3511545"/>
                  <a:ext cx="2348101" cy="253589"/>
                </a:xfrm>
                <a:prstGeom prst="straightConnector1">
                  <a:avLst/>
                </a:prstGeom>
                <a:ln w="28575">
                  <a:solidFill>
                    <a:srgbClr val="4B7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CFF92647-808F-42F5-B424-0ABB424BCD22}"/>
                    </a:ext>
                  </a:extLst>
                </p:cNvPr>
                <p:cNvCxnSpPr>
                  <a:stCxn id="66" idx="6"/>
                  <a:endCxn id="67" idx="2"/>
                </p:cNvCxnSpPr>
                <p:nvPr/>
              </p:nvCxnSpPr>
              <p:spPr>
                <a:xfrm flipV="1">
                  <a:off x="4751964" y="3734786"/>
                  <a:ext cx="2348101" cy="513973"/>
                </a:xfrm>
                <a:prstGeom prst="straightConnector1">
                  <a:avLst/>
                </a:prstGeom>
                <a:ln w="28575">
                  <a:solidFill>
                    <a:srgbClr val="4B7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화살표 연결선 70">
                  <a:extLst>
                    <a:ext uri="{FF2B5EF4-FFF2-40B4-BE49-F238E27FC236}">
                      <a16:creationId xmlns:a16="http://schemas.microsoft.com/office/drawing/2014/main" id="{F4BE10CA-AB49-48F5-8946-73DDD6700474}"/>
                    </a:ext>
                  </a:extLst>
                </p:cNvPr>
                <p:cNvCxnSpPr>
                  <a:stCxn id="69" idx="6"/>
                  <a:endCxn id="70" idx="2"/>
                </p:cNvCxnSpPr>
                <p:nvPr/>
              </p:nvCxnSpPr>
              <p:spPr>
                <a:xfrm flipV="1">
                  <a:off x="4751964" y="3940043"/>
                  <a:ext cx="2348101" cy="513973"/>
                </a:xfrm>
                <a:prstGeom prst="straightConnector1">
                  <a:avLst/>
                </a:prstGeom>
                <a:ln w="28575">
                  <a:solidFill>
                    <a:srgbClr val="4B7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화살표 연결선 73">
                  <a:extLst>
                    <a:ext uri="{FF2B5EF4-FFF2-40B4-BE49-F238E27FC236}">
                      <a16:creationId xmlns:a16="http://schemas.microsoft.com/office/drawing/2014/main" id="{11AFEBD0-878E-4F6A-8FA0-D367F97C7846}"/>
                    </a:ext>
                  </a:extLst>
                </p:cNvPr>
                <p:cNvCxnSpPr>
                  <a:stCxn id="72" idx="6"/>
                  <a:endCxn id="73" idx="2"/>
                </p:cNvCxnSpPr>
                <p:nvPr/>
              </p:nvCxnSpPr>
              <p:spPr>
                <a:xfrm flipV="1">
                  <a:off x="4751964" y="4175846"/>
                  <a:ext cx="2348101" cy="717868"/>
                </a:xfrm>
                <a:prstGeom prst="straightConnector1">
                  <a:avLst/>
                </a:prstGeom>
                <a:ln w="28575">
                  <a:solidFill>
                    <a:srgbClr val="4B7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화살표 연결선 76">
                  <a:extLst>
                    <a:ext uri="{FF2B5EF4-FFF2-40B4-BE49-F238E27FC236}">
                      <a16:creationId xmlns:a16="http://schemas.microsoft.com/office/drawing/2014/main" id="{8858891E-37D2-4D05-B4A8-4598D1DE1F41}"/>
                    </a:ext>
                  </a:extLst>
                </p:cNvPr>
                <p:cNvCxnSpPr>
                  <a:stCxn id="75" idx="6"/>
                  <a:endCxn id="76" idx="2"/>
                </p:cNvCxnSpPr>
                <p:nvPr/>
              </p:nvCxnSpPr>
              <p:spPr>
                <a:xfrm flipV="1">
                  <a:off x="4751964" y="4369679"/>
                  <a:ext cx="2348101" cy="717868"/>
                </a:xfrm>
                <a:prstGeom prst="straightConnector1">
                  <a:avLst/>
                </a:prstGeom>
                <a:ln w="28575">
                  <a:solidFill>
                    <a:srgbClr val="4B7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화살표 연결선 79">
                  <a:extLst>
                    <a:ext uri="{FF2B5EF4-FFF2-40B4-BE49-F238E27FC236}">
                      <a16:creationId xmlns:a16="http://schemas.microsoft.com/office/drawing/2014/main" id="{75506938-334C-4618-87A3-95033C9B4FB8}"/>
                    </a:ext>
                  </a:extLst>
                </p:cNvPr>
                <p:cNvCxnSpPr>
                  <a:stCxn id="78" idx="6"/>
                  <a:endCxn id="79" idx="2"/>
                </p:cNvCxnSpPr>
                <p:nvPr/>
              </p:nvCxnSpPr>
              <p:spPr>
                <a:xfrm flipV="1">
                  <a:off x="4751964" y="4569204"/>
                  <a:ext cx="2348101" cy="717868"/>
                </a:xfrm>
                <a:prstGeom prst="straightConnector1">
                  <a:avLst/>
                </a:prstGeom>
                <a:ln w="28575">
                  <a:solidFill>
                    <a:srgbClr val="4B7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화살표 연결선 84">
                  <a:extLst>
                    <a:ext uri="{FF2B5EF4-FFF2-40B4-BE49-F238E27FC236}">
                      <a16:creationId xmlns:a16="http://schemas.microsoft.com/office/drawing/2014/main" id="{39DC2AF0-E381-4DB5-9FDD-FBBFA85F16A9}"/>
                    </a:ext>
                  </a:extLst>
                </p:cNvPr>
                <p:cNvCxnSpPr>
                  <a:cxnSpLocks/>
                  <a:endCxn id="84" idx="2"/>
                </p:cNvCxnSpPr>
                <p:nvPr/>
              </p:nvCxnSpPr>
              <p:spPr>
                <a:xfrm flipV="1">
                  <a:off x="4797845" y="4820801"/>
                  <a:ext cx="2302220" cy="924206"/>
                </a:xfrm>
                <a:prstGeom prst="straightConnector1">
                  <a:avLst/>
                </a:prstGeom>
                <a:ln w="28575">
                  <a:solidFill>
                    <a:srgbClr val="4B7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화살표 연결선 86">
                  <a:extLst>
                    <a:ext uri="{FF2B5EF4-FFF2-40B4-BE49-F238E27FC236}">
                      <a16:creationId xmlns:a16="http://schemas.microsoft.com/office/drawing/2014/main" id="{94E07FFA-925A-4F26-8061-F60021F9F39F}"/>
                    </a:ext>
                  </a:extLst>
                </p:cNvPr>
                <p:cNvCxnSpPr>
                  <a:cxnSpLocks/>
                  <a:endCxn id="86" idx="2"/>
                </p:cNvCxnSpPr>
                <p:nvPr/>
              </p:nvCxnSpPr>
              <p:spPr>
                <a:xfrm flipV="1">
                  <a:off x="4751964" y="5020326"/>
                  <a:ext cx="2348101" cy="924206"/>
                </a:xfrm>
                <a:prstGeom prst="straightConnector1">
                  <a:avLst/>
                </a:prstGeom>
                <a:ln w="28575">
                  <a:solidFill>
                    <a:srgbClr val="4B7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ABA6E51-26C7-4D5B-9031-04FDCA3D3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577" y="1433641"/>
            <a:ext cx="5620642" cy="48068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9746B754-6CC4-43E8-8C0B-3B4064C46309}"/>
              </a:ext>
            </a:extLst>
          </p:cNvPr>
          <p:cNvSpPr/>
          <p:nvPr/>
        </p:nvSpPr>
        <p:spPr>
          <a:xfrm flipV="1">
            <a:off x="4544705" y="2704011"/>
            <a:ext cx="4391160" cy="271252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3" grpId="1" animBg="1"/>
      <p:bldP spid="33" grpId="2" animBg="1"/>
      <p:bldP spid="36" grpId="1" animBg="1"/>
      <p:bldP spid="36" grpId="2" animBg="1"/>
      <p:bldP spid="39" grpId="1" animBg="1"/>
      <p:bldP spid="39" grpId="2" animBg="1"/>
      <p:bldP spid="40" grpId="1" animBg="1"/>
      <p:bldP spid="40" grpId="2" animBg="1"/>
      <p:bldP spid="41" grpId="1" animBg="1"/>
      <p:bldP spid="41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770722" y="3429000"/>
            <a:ext cx="6650555" cy="1865275"/>
          </a:xfrm>
          <a:prstGeom prst="rect">
            <a:avLst/>
          </a:prstGeom>
          <a:solidFill>
            <a:srgbClr val="4B7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2770722" y="1811115"/>
            <a:ext cx="6650555" cy="1617885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인기차트에서 추천 받기</a:t>
            </a:r>
          </a:p>
        </p:txBody>
      </p:sp>
    </p:spTree>
    <p:extLst>
      <p:ext uri="{BB962C8B-B14F-4D97-AF65-F5344CB8AC3E}">
        <p14:creationId xmlns:p14="http://schemas.microsoft.com/office/powerpoint/2010/main" val="99587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25CEFA0-889B-48F4-97C4-FBA521489831}"/>
              </a:ext>
            </a:extLst>
          </p:cNvPr>
          <p:cNvGrpSpPr/>
          <p:nvPr/>
        </p:nvGrpSpPr>
        <p:grpSpPr>
          <a:xfrm>
            <a:off x="457200" y="212275"/>
            <a:ext cx="11277600" cy="1054115"/>
            <a:chOff x="457200" y="212275"/>
            <a:chExt cx="11277600" cy="1054115"/>
          </a:xfrm>
        </p:grpSpPr>
        <p:sp>
          <p:nvSpPr>
            <p:cNvPr id="43" name="양쪽 모서리가 둥근 사각형 7">
              <a:extLst>
                <a:ext uri="{FF2B5EF4-FFF2-40B4-BE49-F238E27FC236}">
                  <a16:creationId xmlns:a16="http://schemas.microsoft.com/office/drawing/2014/main" id="{4C3DD8A2-85F1-47B0-95D4-D2E4B08C8B69}"/>
                </a:ext>
              </a:extLst>
            </p:cNvPr>
            <p:cNvSpPr/>
            <p:nvPr/>
          </p:nvSpPr>
          <p:spPr>
            <a:xfrm>
              <a:off x="457200" y="212275"/>
              <a:ext cx="11277600" cy="1054115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3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시연 영상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28405CB-52D0-41C0-BE01-D8E69AD05AE0}"/>
                </a:ext>
              </a:extLst>
            </p:cNvPr>
            <p:cNvCxnSpPr>
              <a:cxnSpLocks/>
            </p:cNvCxnSpPr>
            <p:nvPr/>
          </p:nvCxnSpPr>
          <p:spPr>
            <a:xfrm>
              <a:off x="555812" y="457199"/>
              <a:ext cx="1071282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시나리오 3. 인기차트에서 추천 받기20191210_211859">
            <a:hlinkClick r:id="" action="ppaction://media"/>
            <a:extLst>
              <a:ext uri="{FF2B5EF4-FFF2-40B4-BE49-F238E27FC236}">
                <a16:creationId xmlns:a16="http://schemas.microsoft.com/office/drawing/2014/main" id="{5B58B59E-CD4A-4BED-94B8-BF04808AA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7355" y="1346217"/>
            <a:ext cx="9350478" cy="513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7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3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770722" y="3429000"/>
            <a:ext cx="6650555" cy="1865275"/>
          </a:xfrm>
          <a:prstGeom prst="rect">
            <a:avLst/>
          </a:prstGeom>
          <a:solidFill>
            <a:srgbClr val="4B7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2770722" y="1811115"/>
            <a:ext cx="6650555" cy="1617885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어려웠던 점</a:t>
            </a:r>
          </a:p>
        </p:txBody>
      </p:sp>
    </p:spTree>
    <p:extLst>
      <p:ext uri="{BB962C8B-B14F-4D97-AF65-F5344CB8AC3E}">
        <p14:creationId xmlns:p14="http://schemas.microsoft.com/office/powerpoint/2010/main" val="3645746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54BAC26-9F99-4625-AFA7-BB0E211A7194}"/>
              </a:ext>
            </a:extLst>
          </p:cNvPr>
          <p:cNvGrpSpPr/>
          <p:nvPr/>
        </p:nvGrpSpPr>
        <p:grpSpPr>
          <a:xfrm>
            <a:off x="457200" y="212275"/>
            <a:ext cx="11277600" cy="1054115"/>
            <a:chOff x="457200" y="212275"/>
            <a:chExt cx="11277600" cy="1054115"/>
          </a:xfrm>
        </p:grpSpPr>
        <p:sp>
          <p:nvSpPr>
            <p:cNvPr id="18" name="양쪽 모서리가 둥근 사각형 7">
              <a:extLst>
                <a:ext uri="{FF2B5EF4-FFF2-40B4-BE49-F238E27FC236}">
                  <a16:creationId xmlns:a16="http://schemas.microsoft.com/office/drawing/2014/main" id="{3C5BCA2A-27A0-47DE-9ECC-D0B34571E9BD}"/>
                </a:ext>
              </a:extLst>
            </p:cNvPr>
            <p:cNvSpPr/>
            <p:nvPr/>
          </p:nvSpPr>
          <p:spPr>
            <a:xfrm>
              <a:off x="457200" y="212275"/>
              <a:ext cx="11277600" cy="1054115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r>
                <a:rPr lang="ko-KR" altLang="en-US" sz="3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어려웠던 점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473DC80-C277-462E-8E3B-22616099E0EA}"/>
                </a:ext>
              </a:extLst>
            </p:cNvPr>
            <p:cNvCxnSpPr>
              <a:cxnSpLocks/>
            </p:cNvCxnSpPr>
            <p:nvPr/>
          </p:nvCxnSpPr>
          <p:spPr>
            <a:xfrm>
              <a:off x="555812" y="457199"/>
              <a:ext cx="1071282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84B5F5-C971-41CB-A3E5-09F9688E0325}"/>
              </a:ext>
            </a:extLst>
          </p:cNvPr>
          <p:cNvGrpSpPr/>
          <p:nvPr/>
        </p:nvGrpSpPr>
        <p:grpSpPr>
          <a:xfrm>
            <a:off x="1792846" y="1968697"/>
            <a:ext cx="5424031" cy="763811"/>
            <a:chOff x="1350687" y="1900731"/>
            <a:chExt cx="8756874" cy="76381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2DC0F2F-350E-4568-8AD7-CB3DECBE146E}"/>
                </a:ext>
              </a:extLst>
            </p:cNvPr>
            <p:cNvSpPr/>
            <p:nvPr/>
          </p:nvSpPr>
          <p:spPr>
            <a:xfrm>
              <a:off x="1350687" y="1900731"/>
              <a:ext cx="8756874" cy="76381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solidFill>
                    <a:schemeClr val="tx1"/>
                  </a:solidFill>
                </a:rPr>
                <a:t>              </a:t>
              </a:r>
              <a:r>
                <a:rPr lang="ko-KR" altLang="en-US" sz="1600" dirty="0">
                  <a:solidFill>
                    <a:schemeClr val="tx1"/>
                  </a:solidFill>
                </a:rPr>
                <a:t>예측 평점의 범위 초과 문제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C0B725A-2A4D-4160-89B1-766E18322D40}"/>
                </a:ext>
              </a:extLst>
            </p:cNvPr>
            <p:cNvSpPr/>
            <p:nvPr/>
          </p:nvSpPr>
          <p:spPr>
            <a:xfrm>
              <a:off x="1350687" y="1900732"/>
              <a:ext cx="1232705" cy="763810"/>
            </a:xfrm>
            <a:prstGeom prst="roundRect">
              <a:avLst>
                <a:gd name="adj" fmla="val 26006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9D73A21-D135-4C88-88AE-6C3524AF15C7}"/>
              </a:ext>
            </a:extLst>
          </p:cNvPr>
          <p:cNvGrpSpPr/>
          <p:nvPr/>
        </p:nvGrpSpPr>
        <p:grpSpPr>
          <a:xfrm>
            <a:off x="1792846" y="3227226"/>
            <a:ext cx="5424031" cy="763811"/>
            <a:chOff x="1350687" y="1900731"/>
            <a:chExt cx="8756874" cy="76381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59F4D23-3555-43AD-9119-FC7A6BF02726}"/>
                </a:ext>
              </a:extLst>
            </p:cNvPr>
            <p:cNvSpPr/>
            <p:nvPr/>
          </p:nvSpPr>
          <p:spPr>
            <a:xfrm>
              <a:off x="1350687" y="1900731"/>
              <a:ext cx="8756874" cy="76381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             추천 목록의 순서가 매 학습마다 바뀌는 문제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6C3CBA6-B296-429E-93DF-50F5C74C4C53}"/>
                </a:ext>
              </a:extLst>
            </p:cNvPr>
            <p:cNvSpPr/>
            <p:nvPr/>
          </p:nvSpPr>
          <p:spPr>
            <a:xfrm>
              <a:off x="1350687" y="1900732"/>
              <a:ext cx="1232705" cy="763810"/>
            </a:xfrm>
            <a:prstGeom prst="roundRect">
              <a:avLst>
                <a:gd name="adj" fmla="val 26006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AE0A4C-BADE-4225-901B-BE2BF40D6E19}"/>
              </a:ext>
            </a:extLst>
          </p:cNvPr>
          <p:cNvGrpSpPr/>
          <p:nvPr/>
        </p:nvGrpSpPr>
        <p:grpSpPr>
          <a:xfrm>
            <a:off x="1792846" y="4511934"/>
            <a:ext cx="5424031" cy="763811"/>
            <a:chOff x="1350687" y="1900731"/>
            <a:chExt cx="8756874" cy="76381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5E72E42-8269-431C-8751-4588BCDE139F}"/>
                </a:ext>
              </a:extLst>
            </p:cNvPr>
            <p:cNvSpPr/>
            <p:nvPr/>
          </p:nvSpPr>
          <p:spPr>
            <a:xfrm>
              <a:off x="1350687" y="1900731"/>
              <a:ext cx="8756874" cy="76381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600" dirty="0">
                  <a:solidFill>
                    <a:schemeClr val="tx1"/>
                  </a:solidFill>
                </a:rPr>
                <a:t>              각 음악의 키워드 추출 관련 문제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A797884-FF26-41D0-A2B3-F28CF7398336}"/>
                </a:ext>
              </a:extLst>
            </p:cNvPr>
            <p:cNvSpPr/>
            <p:nvPr/>
          </p:nvSpPr>
          <p:spPr>
            <a:xfrm>
              <a:off x="1350687" y="1900732"/>
              <a:ext cx="1232705" cy="763810"/>
            </a:xfrm>
            <a:prstGeom prst="roundRect">
              <a:avLst>
                <a:gd name="adj" fmla="val 26006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E18A129-654B-49A1-9A24-9E3E764FA7E0}"/>
              </a:ext>
            </a:extLst>
          </p:cNvPr>
          <p:cNvSpPr/>
          <p:nvPr/>
        </p:nvSpPr>
        <p:spPr>
          <a:xfrm>
            <a:off x="7869036" y="2172929"/>
            <a:ext cx="373626" cy="403123"/>
          </a:xfrm>
          <a:prstGeom prst="rightArrow">
            <a:avLst/>
          </a:prstGeom>
          <a:solidFill>
            <a:srgbClr val="F53B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54AB5BC1-0528-4BFD-8453-95A01FFB2A85}"/>
              </a:ext>
            </a:extLst>
          </p:cNvPr>
          <p:cNvSpPr/>
          <p:nvPr/>
        </p:nvSpPr>
        <p:spPr>
          <a:xfrm>
            <a:off x="7869036" y="3407569"/>
            <a:ext cx="373626" cy="403123"/>
          </a:xfrm>
          <a:prstGeom prst="rightArrow">
            <a:avLst/>
          </a:prstGeom>
          <a:solidFill>
            <a:srgbClr val="F53B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EEE1367-118C-44CC-8FB8-20F86A090C75}"/>
              </a:ext>
            </a:extLst>
          </p:cNvPr>
          <p:cNvSpPr/>
          <p:nvPr/>
        </p:nvSpPr>
        <p:spPr>
          <a:xfrm>
            <a:off x="7869036" y="4692277"/>
            <a:ext cx="373626" cy="403123"/>
          </a:xfrm>
          <a:prstGeom prst="rightArrow">
            <a:avLst/>
          </a:prstGeom>
          <a:solidFill>
            <a:srgbClr val="F53B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10AC14D-1EDE-4C67-8790-60896937D3B8}"/>
              </a:ext>
            </a:extLst>
          </p:cNvPr>
          <p:cNvSpPr/>
          <p:nvPr/>
        </p:nvSpPr>
        <p:spPr>
          <a:xfrm>
            <a:off x="8894821" y="1967018"/>
            <a:ext cx="1577931" cy="7399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>
                <a:solidFill>
                  <a:schemeClr val="tx1"/>
                </a:solidFill>
              </a:rPr>
              <a:t>스케일링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BB1083A-0188-4F2E-88B5-50A21BFF3B68}"/>
              </a:ext>
            </a:extLst>
          </p:cNvPr>
          <p:cNvSpPr/>
          <p:nvPr/>
        </p:nvSpPr>
        <p:spPr>
          <a:xfrm>
            <a:off x="8894821" y="3251114"/>
            <a:ext cx="2078811" cy="7399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schemeClr val="tx1"/>
                </a:solidFill>
              </a:rPr>
              <a:t>Train set </a:t>
            </a:r>
            <a:r>
              <a:rPr lang="ko-KR" altLang="en-US" sz="1600" dirty="0">
                <a:solidFill>
                  <a:schemeClr val="tx1"/>
                </a:solidFill>
              </a:rPr>
              <a:t>개수 증가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3D1C58F-483C-4448-8845-EA86F5914C09}"/>
              </a:ext>
            </a:extLst>
          </p:cNvPr>
          <p:cNvSpPr/>
          <p:nvPr/>
        </p:nvSpPr>
        <p:spPr>
          <a:xfrm>
            <a:off x="8894821" y="4523877"/>
            <a:ext cx="2373814" cy="7399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</a:rPr>
              <a:t>Stopword</a:t>
            </a:r>
            <a:r>
              <a:rPr lang="ko-KR" altLang="en-US" sz="1600" dirty="0">
                <a:solidFill>
                  <a:schemeClr val="tx1"/>
                </a:solidFill>
              </a:rPr>
              <a:t> 리스트 사용</a:t>
            </a:r>
          </a:p>
        </p:txBody>
      </p:sp>
    </p:spTree>
    <p:extLst>
      <p:ext uri="{BB962C8B-B14F-4D97-AF65-F5344CB8AC3E}">
        <p14:creationId xmlns:p14="http://schemas.microsoft.com/office/powerpoint/2010/main" val="155429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" grpId="0" animBg="1"/>
      <p:bldP spid="21" grpId="0" animBg="1"/>
      <p:bldP spid="22" grpId="0" animBg="1"/>
      <p:bldP spid="24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54BAC26-9F99-4625-AFA7-BB0E211A7194}"/>
              </a:ext>
            </a:extLst>
          </p:cNvPr>
          <p:cNvGrpSpPr/>
          <p:nvPr/>
        </p:nvGrpSpPr>
        <p:grpSpPr>
          <a:xfrm>
            <a:off x="457200" y="212275"/>
            <a:ext cx="11277600" cy="1054115"/>
            <a:chOff x="457200" y="212275"/>
            <a:chExt cx="11277600" cy="1054115"/>
          </a:xfrm>
        </p:grpSpPr>
        <p:sp>
          <p:nvSpPr>
            <p:cNvPr id="18" name="양쪽 모서리가 둥근 사각형 7">
              <a:extLst>
                <a:ext uri="{FF2B5EF4-FFF2-40B4-BE49-F238E27FC236}">
                  <a16:creationId xmlns:a16="http://schemas.microsoft.com/office/drawing/2014/main" id="{3C5BCA2A-27A0-47DE-9ECC-D0B34571E9BD}"/>
                </a:ext>
              </a:extLst>
            </p:cNvPr>
            <p:cNvSpPr/>
            <p:nvPr/>
          </p:nvSpPr>
          <p:spPr>
            <a:xfrm>
              <a:off x="457200" y="212275"/>
              <a:ext cx="11277600" cy="1054115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3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스케일링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473DC80-C277-462E-8E3B-22616099E0EA}"/>
                </a:ext>
              </a:extLst>
            </p:cNvPr>
            <p:cNvCxnSpPr>
              <a:cxnSpLocks/>
            </p:cNvCxnSpPr>
            <p:nvPr/>
          </p:nvCxnSpPr>
          <p:spPr>
            <a:xfrm>
              <a:off x="555812" y="457199"/>
              <a:ext cx="1071282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EB97B19-8F77-4D8D-9FD2-08EDD39DFD15}"/>
              </a:ext>
            </a:extLst>
          </p:cNvPr>
          <p:cNvGrpSpPr/>
          <p:nvPr/>
        </p:nvGrpSpPr>
        <p:grpSpPr>
          <a:xfrm>
            <a:off x="1095935" y="1720829"/>
            <a:ext cx="10000129" cy="4385187"/>
            <a:chOff x="962839" y="1720829"/>
            <a:chExt cx="10000129" cy="438518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259D2E5-C4A4-4AA2-9134-0644CDA8011C}"/>
                </a:ext>
              </a:extLst>
            </p:cNvPr>
            <p:cNvGrpSpPr/>
            <p:nvPr/>
          </p:nvGrpSpPr>
          <p:grpSpPr>
            <a:xfrm>
              <a:off x="962839" y="1720829"/>
              <a:ext cx="10000129" cy="4385187"/>
              <a:chOff x="962839" y="1720829"/>
              <a:chExt cx="10000129" cy="438518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BA0FE6DA-CB79-4E14-9F7A-1D69EAEB1576}"/>
                  </a:ext>
                </a:extLst>
              </p:cNvPr>
              <p:cNvSpPr/>
              <p:nvPr/>
            </p:nvSpPr>
            <p:spPr>
              <a:xfrm>
                <a:off x="962839" y="1720829"/>
                <a:ext cx="10000129" cy="438518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9EF84-B220-4518-82DC-FB2C4B6AC764}"/>
                  </a:ext>
                </a:extLst>
              </p:cNvPr>
              <p:cNvSpPr txBox="1"/>
              <p:nvPr/>
            </p:nvSpPr>
            <p:spPr>
              <a:xfrm>
                <a:off x="1571351" y="2080040"/>
                <a:ext cx="8872197" cy="3436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250000"/>
                  </a:lnSpc>
                </a:pP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1. </a:t>
                </a:r>
                <a:r>
                  <a:rPr lang="ko-KR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예측 평점들 중 최댓값과 최솟값을 찾고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그 차이를 변수 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denominator</a:t>
                </a:r>
                <a:r>
                  <a:rPr lang="ko-KR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로 저장한다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  <a:endParaRPr lang="ko-KR" altLang="ko-KR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lvl="0">
                  <a:lnSpc>
                    <a:spcPct val="250000"/>
                  </a:lnSpc>
                </a:pP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2. </a:t>
                </a:r>
                <a:r>
                  <a:rPr lang="ko-KR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각 예측 평점에서 최솟값을 뺀 뒤 변수 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denominator</a:t>
                </a:r>
                <a:r>
                  <a:rPr lang="ko-KR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로 나눈다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 </a:t>
                </a:r>
                <a:r>
                  <a:rPr lang="ko-KR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이를 통해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</a:p>
              <a:p>
                <a:pPr lvl="0">
                  <a:lnSpc>
                    <a:spcPct val="250000"/>
                  </a:lnSpc>
                </a:pP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</a:t>
                </a:r>
                <a:r>
                  <a:rPr lang="ko-KR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예측평점의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범위를 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0</a:t>
                </a:r>
                <a:r>
                  <a:rPr lang="ko-KR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에서 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 </a:t>
                </a:r>
                <a:r>
                  <a:rPr lang="ko-KR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사이로 맞출 수 있다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 </a:t>
                </a:r>
                <a:endParaRPr lang="ko-KR" altLang="ko-KR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lvl="0">
                  <a:lnSpc>
                    <a:spcPct val="250000"/>
                  </a:lnSpc>
                </a:pP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3. </a:t>
                </a:r>
                <a:r>
                  <a:rPr lang="ko-KR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결과값에 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r>
                  <a:rPr lang="ko-KR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를 곱한 뒤 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r>
                  <a:rPr lang="ko-KR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을 더해서 범위를 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r>
                  <a:rPr lang="ko-KR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에서 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 </a:t>
                </a:r>
                <a:r>
                  <a:rPr lang="ko-KR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사이로 맞춘다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</a:p>
              <a:p>
                <a:pPr lvl="0">
                  <a:lnSpc>
                    <a:spcPct val="250000"/>
                  </a:lnSpc>
                </a:pPr>
                <a:r>
                  <a:rPr lang="ko-KR" altLang="en-US" dirty="0"/>
                  <a:t>식 참조 </a:t>
                </a:r>
                <a:r>
                  <a:rPr lang="en-US" altLang="ko-KR" dirty="0"/>
                  <a:t>: https://www.quora.com/What-is-the-meaning-of-min-max-normalization</a:t>
                </a:r>
                <a:endPara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0CD0067-5DFC-4E6D-BE86-C48FBCD15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694" y="3508827"/>
              <a:ext cx="3247619" cy="933333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2755874-96E5-4D72-87AC-EDBD63E155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23" b="501"/>
          <a:stretch/>
        </p:blipFill>
        <p:spPr>
          <a:xfrm>
            <a:off x="6539574" y="1935370"/>
            <a:ext cx="4102428" cy="3917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A35FEE0-07F7-472F-8226-9F69283883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17" b="1117"/>
          <a:stretch/>
        </p:blipFill>
        <p:spPr>
          <a:xfrm>
            <a:off x="1412889" y="1937425"/>
            <a:ext cx="4136712" cy="39499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77CA8AE-2487-4196-A0F9-B46FB155495D}"/>
              </a:ext>
            </a:extLst>
          </p:cNvPr>
          <p:cNvSpPr/>
          <p:nvPr/>
        </p:nvSpPr>
        <p:spPr>
          <a:xfrm>
            <a:off x="5912223" y="3596512"/>
            <a:ext cx="373626" cy="403123"/>
          </a:xfrm>
          <a:prstGeom prst="rightArrow">
            <a:avLst/>
          </a:prstGeom>
          <a:solidFill>
            <a:srgbClr val="F53B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26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5F6F9"/>
            </a:gs>
            <a:gs pos="5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7BE9C45-3AA3-4E99-BBD0-DC386E039FEC}"/>
              </a:ext>
            </a:extLst>
          </p:cNvPr>
          <p:cNvSpPr/>
          <p:nvPr/>
        </p:nvSpPr>
        <p:spPr>
          <a:xfrm>
            <a:off x="941294" y="304801"/>
            <a:ext cx="10264588" cy="63828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F08573-DDED-4307-83C4-F1DA2D9EB6AD}"/>
              </a:ext>
            </a:extLst>
          </p:cNvPr>
          <p:cNvSpPr txBox="1"/>
          <p:nvPr/>
        </p:nvSpPr>
        <p:spPr>
          <a:xfrm>
            <a:off x="1550894" y="512507"/>
            <a:ext cx="2411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7A3E55D-9A68-42AA-A896-8E86E758ACFA}"/>
              </a:ext>
            </a:extLst>
          </p:cNvPr>
          <p:cNvGrpSpPr/>
          <p:nvPr/>
        </p:nvGrpSpPr>
        <p:grpSpPr>
          <a:xfrm>
            <a:off x="1778125" y="1230934"/>
            <a:ext cx="8809193" cy="687514"/>
            <a:chOff x="3131840" y="1059582"/>
            <a:chExt cx="5257007" cy="625240"/>
          </a:xfrm>
        </p:grpSpPr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39720583-70C6-4946-98FF-E17AEC0D9E19}"/>
                </a:ext>
              </a:extLst>
            </p:cNvPr>
            <p:cNvGrpSpPr/>
            <p:nvPr/>
          </p:nvGrpSpPr>
          <p:grpSpPr>
            <a:xfrm>
              <a:off x="3132263" y="1108758"/>
              <a:ext cx="5256584" cy="576064"/>
              <a:chOff x="3131840" y="1491630"/>
              <a:chExt cx="5256584" cy="576064"/>
            </a:xfrm>
          </p:grpSpPr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94195B36-DBA7-4676-96DD-4DDB76CCE41C}"/>
                  </a:ext>
                </a:extLst>
              </p:cNvPr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" name="Right Triangle 4">
                <a:extLst>
                  <a:ext uri="{FF2B5EF4-FFF2-40B4-BE49-F238E27FC236}">
                    <a16:creationId xmlns:a16="http://schemas.microsoft.com/office/drawing/2014/main" id="{C4ED9E63-2259-4B26-9357-0547A2951BE6}"/>
                  </a:ext>
                </a:extLst>
              </p:cNvPr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rgbClr val="4B7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D11FAA-23E9-4B61-9A47-2485BB8C6F41}"/>
                </a:ext>
              </a:extLst>
            </p:cNvPr>
            <p:cNvSpPr txBox="1"/>
            <p:nvPr/>
          </p:nvSpPr>
          <p:spPr>
            <a:xfrm>
              <a:off x="3131840" y="1059582"/>
              <a:ext cx="533164" cy="3638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0B3775-D876-48F5-8E89-99ED08D43078}"/>
                </a:ext>
              </a:extLst>
            </p:cNvPr>
            <p:cNvSpPr txBox="1"/>
            <p:nvPr/>
          </p:nvSpPr>
          <p:spPr>
            <a:xfrm>
              <a:off x="3848575" y="1176960"/>
              <a:ext cx="4392567" cy="4198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개요</a:t>
              </a:r>
              <a:endPara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B995758-B737-49CB-99AD-27FF126D08EA}"/>
              </a:ext>
            </a:extLst>
          </p:cNvPr>
          <p:cNvGrpSpPr/>
          <p:nvPr/>
        </p:nvGrpSpPr>
        <p:grpSpPr>
          <a:xfrm>
            <a:off x="1778125" y="2010864"/>
            <a:ext cx="8809193" cy="687514"/>
            <a:chOff x="3131840" y="1059582"/>
            <a:chExt cx="5257007" cy="625240"/>
          </a:xfrm>
        </p:grpSpPr>
        <p:grpSp>
          <p:nvGrpSpPr>
            <p:cNvPr id="13" name="Group 5">
              <a:extLst>
                <a:ext uri="{FF2B5EF4-FFF2-40B4-BE49-F238E27FC236}">
                  <a16:creationId xmlns:a16="http://schemas.microsoft.com/office/drawing/2014/main" id="{886AD915-3B7F-435F-8BBA-6BBBF78FE7DC}"/>
                </a:ext>
              </a:extLst>
            </p:cNvPr>
            <p:cNvGrpSpPr/>
            <p:nvPr/>
          </p:nvGrpSpPr>
          <p:grpSpPr>
            <a:xfrm>
              <a:off x="3132263" y="1108758"/>
              <a:ext cx="5256584" cy="576064"/>
              <a:chOff x="3131840" y="1491630"/>
              <a:chExt cx="5256584" cy="576064"/>
            </a:xfrm>
          </p:grpSpPr>
          <p:sp>
            <p:nvSpPr>
              <p:cNvPr id="16" name="Rectangle 1">
                <a:extLst>
                  <a:ext uri="{FF2B5EF4-FFF2-40B4-BE49-F238E27FC236}">
                    <a16:creationId xmlns:a16="http://schemas.microsoft.com/office/drawing/2014/main" id="{A24354DA-A369-418A-893C-B6F0F9952908}"/>
                  </a:ext>
                </a:extLst>
              </p:cNvPr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" name="Right Triangle 4">
                <a:extLst>
                  <a:ext uri="{FF2B5EF4-FFF2-40B4-BE49-F238E27FC236}">
                    <a16:creationId xmlns:a16="http://schemas.microsoft.com/office/drawing/2014/main" id="{565BB2FC-D37E-4617-8A06-52E4FA6F5695}"/>
                  </a:ext>
                </a:extLst>
              </p:cNvPr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rgbClr val="4B7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E0B865-4476-4292-A875-5E3FC662341C}"/>
                </a:ext>
              </a:extLst>
            </p:cNvPr>
            <p:cNvSpPr txBox="1"/>
            <p:nvPr/>
          </p:nvSpPr>
          <p:spPr>
            <a:xfrm>
              <a:off x="3131840" y="1059582"/>
              <a:ext cx="533164" cy="363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C80DA2-3BE4-447D-8469-B52D66321E8B}"/>
                </a:ext>
              </a:extLst>
            </p:cNvPr>
            <p:cNvSpPr txBox="1"/>
            <p:nvPr/>
          </p:nvSpPr>
          <p:spPr>
            <a:xfrm>
              <a:off x="3848575" y="1176960"/>
              <a:ext cx="4392567" cy="419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추천 엔진 동작 과정 설명 및 성능 비교</a:t>
              </a:r>
              <a:endPara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05B1292-2815-4D41-B7A2-7FB967E41C7C}"/>
              </a:ext>
            </a:extLst>
          </p:cNvPr>
          <p:cNvGrpSpPr/>
          <p:nvPr/>
        </p:nvGrpSpPr>
        <p:grpSpPr>
          <a:xfrm>
            <a:off x="1778125" y="2852679"/>
            <a:ext cx="8809193" cy="687514"/>
            <a:chOff x="3131840" y="1059582"/>
            <a:chExt cx="5257007" cy="625240"/>
          </a:xfrm>
        </p:grpSpPr>
        <p:grpSp>
          <p:nvGrpSpPr>
            <p:cNvPr id="19" name="Group 5">
              <a:extLst>
                <a:ext uri="{FF2B5EF4-FFF2-40B4-BE49-F238E27FC236}">
                  <a16:creationId xmlns:a16="http://schemas.microsoft.com/office/drawing/2014/main" id="{585F5F10-215F-46A8-A5C9-ADDF53EDCD48}"/>
                </a:ext>
              </a:extLst>
            </p:cNvPr>
            <p:cNvGrpSpPr/>
            <p:nvPr/>
          </p:nvGrpSpPr>
          <p:grpSpPr>
            <a:xfrm>
              <a:off x="3132263" y="1108758"/>
              <a:ext cx="5256584" cy="576064"/>
              <a:chOff x="3131840" y="1491630"/>
              <a:chExt cx="5256584" cy="576064"/>
            </a:xfrm>
          </p:grpSpPr>
          <p:sp>
            <p:nvSpPr>
              <p:cNvPr id="22" name="Rectangle 1">
                <a:extLst>
                  <a:ext uri="{FF2B5EF4-FFF2-40B4-BE49-F238E27FC236}">
                    <a16:creationId xmlns:a16="http://schemas.microsoft.com/office/drawing/2014/main" id="{FA6BC5CB-0BBA-4382-BF11-F309D9F35380}"/>
                  </a:ext>
                </a:extLst>
              </p:cNvPr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Right Triangle 4">
                <a:extLst>
                  <a:ext uri="{FF2B5EF4-FFF2-40B4-BE49-F238E27FC236}">
                    <a16:creationId xmlns:a16="http://schemas.microsoft.com/office/drawing/2014/main" id="{0C010268-696D-42EA-966C-894F7F37D593}"/>
                  </a:ext>
                </a:extLst>
              </p:cNvPr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rgbClr val="4B7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9FA273-4B85-4F5B-A76A-79C34F80A90F}"/>
                </a:ext>
              </a:extLst>
            </p:cNvPr>
            <p:cNvSpPr txBox="1"/>
            <p:nvPr/>
          </p:nvSpPr>
          <p:spPr>
            <a:xfrm>
              <a:off x="3131840" y="1059582"/>
              <a:ext cx="533164" cy="363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E53A3B-D356-4E41-9491-433A46A88279}"/>
                </a:ext>
              </a:extLst>
            </p:cNvPr>
            <p:cNvSpPr txBox="1"/>
            <p:nvPr/>
          </p:nvSpPr>
          <p:spPr>
            <a:xfrm>
              <a:off x="3848575" y="1176960"/>
              <a:ext cx="4392567" cy="419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시나리오 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1. 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사용자를 위한 맞춤 추천 목록 출력</a:t>
              </a:r>
              <a:endPara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7F2F3BB-753A-4796-BBDB-03F1C0F9AF83}"/>
              </a:ext>
            </a:extLst>
          </p:cNvPr>
          <p:cNvGrpSpPr/>
          <p:nvPr/>
        </p:nvGrpSpPr>
        <p:grpSpPr>
          <a:xfrm>
            <a:off x="1778125" y="3696157"/>
            <a:ext cx="8809193" cy="687514"/>
            <a:chOff x="3131840" y="1059582"/>
            <a:chExt cx="5257007" cy="625240"/>
          </a:xfrm>
        </p:grpSpPr>
        <p:grpSp>
          <p:nvGrpSpPr>
            <p:cNvPr id="25" name="Group 5">
              <a:extLst>
                <a:ext uri="{FF2B5EF4-FFF2-40B4-BE49-F238E27FC236}">
                  <a16:creationId xmlns:a16="http://schemas.microsoft.com/office/drawing/2014/main" id="{F408B806-5A08-4F34-AFFF-29F381F2F525}"/>
                </a:ext>
              </a:extLst>
            </p:cNvPr>
            <p:cNvGrpSpPr/>
            <p:nvPr/>
          </p:nvGrpSpPr>
          <p:grpSpPr>
            <a:xfrm>
              <a:off x="3132263" y="1108758"/>
              <a:ext cx="5256584" cy="576064"/>
              <a:chOff x="3131840" y="1491630"/>
              <a:chExt cx="5256584" cy="576064"/>
            </a:xfrm>
          </p:grpSpPr>
          <p:sp>
            <p:nvSpPr>
              <p:cNvPr id="28" name="Rectangle 1">
                <a:extLst>
                  <a:ext uri="{FF2B5EF4-FFF2-40B4-BE49-F238E27FC236}">
                    <a16:creationId xmlns:a16="http://schemas.microsoft.com/office/drawing/2014/main" id="{F10E6C62-9B7C-4A83-BEC1-C8AE7BCE80D3}"/>
                  </a:ext>
                </a:extLst>
              </p:cNvPr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" name="Right Triangle 4">
                <a:extLst>
                  <a:ext uri="{FF2B5EF4-FFF2-40B4-BE49-F238E27FC236}">
                    <a16:creationId xmlns:a16="http://schemas.microsoft.com/office/drawing/2014/main" id="{14F7417D-F2D4-4205-BCFA-2D6645DD5858}"/>
                  </a:ext>
                </a:extLst>
              </p:cNvPr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rgbClr val="4B7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E5AE15-4E4F-4631-AF21-F4E9EDE18AA3}"/>
                </a:ext>
              </a:extLst>
            </p:cNvPr>
            <p:cNvSpPr txBox="1"/>
            <p:nvPr/>
          </p:nvSpPr>
          <p:spPr>
            <a:xfrm>
              <a:off x="3131840" y="1059582"/>
              <a:ext cx="533164" cy="363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81841A-E670-4E61-91B0-875F51F02BD8}"/>
                </a:ext>
              </a:extLst>
            </p:cNvPr>
            <p:cNvSpPr txBox="1"/>
            <p:nvPr/>
          </p:nvSpPr>
          <p:spPr>
            <a:xfrm>
              <a:off x="3848575" y="1176960"/>
              <a:ext cx="4392567" cy="419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시나리오 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2. 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추천 목록에서 특정 항목 제거</a:t>
              </a:r>
              <a:endPara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3563D25-A3CC-41C2-9F57-EF0C7E9370B7}"/>
              </a:ext>
            </a:extLst>
          </p:cNvPr>
          <p:cNvGrpSpPr/>
          <p:nvPr/>
        </p:nvGrpSpPr>
        <p:grpSpPr>
          <a:xfrm>
            <a:off x="1778125" y="4528013"/>
            <a:ext cx="8809193" cy="687514"/>
            <a:chOff x="3131840" y="1059582"/>
            <a:chExt cx="5257007" cy="625240"/>
          </a:xfrm>
        </p:grpSpPr>
        <p:grpSp>
          <p:nvGrpSpPr>
            <p:cNvPr id="31" name="Group 5">
              <a:extLst>
                <a:ext uri="{FF2B5EF4-FFF2-40B4-BE49-F238E27FC236}">
                  <a16:creationId xmlns:a16="http://schemas.microsoft.com/office/drawing/2014/main" id="{678CAAB4-2011-4822-BE41-EDC021547F0D}"/>
                </a:ext>
              </a:extLst>
            </p:cNvPr>
            <p:cNvGrpSpPr/>
            <p:nvPr/>
          </p:nvGrpSpPr>
          <p:grpSpPr>
            <a:xfrm>
              <a:off x="3132263" y="1108758"/>
              <a:ext cx="5256584" cy="576064"/>
              <a:chOff x="3131840" y="1491630"/>
              <a:chExt cx="5256584" cy="576064"/>
            </a:xfrm>
          </p:grpSpPr>
          <p:sp>
            <p:nvSpPr>
              <p:cNvPr id="34" name="Rectangle 1">
                <a:extLst>
                  <a:ext uri="{FF2B5EF4-FFF2-40B4-BE49-F238E27FC236}">
                    <a16:creationId xmlns:a16="http://schemas.microsoft.com/office/drawing/2014/main" id="{C09B5CB1-63D0-4F35-A984-133C8053F30D}"/>
                  </a:ext>
                </a:extLst>
              </p:cNvPr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" name="Right Triangle 4">
                <a:extLst>
                  <a:ext uri="{FF2B5EF4-FFF2-40B4-BE49-F238E27FC236}">
                    <a16:creationId xmlns:a16="http://schemas.microsoft.com/office/drawing/2014/main" id="{99EDD92E-94A5-4716-88FE-EA999561CB9A}"/>
                  </a:ext>
                </a:extLst>
              </p:cNvPr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rgbClr val="4B7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209D2C-4F16-4BF8-80E1-9ED7A34B2DE0}"/>
                </a:ext>
              </a:extLst>
            </p:cNvPr>
            <p:cNvSpPr txBox="1"/>
            <p:nvPr/>
          </p:nvSpPr>
          <p:spPr>
            <a:xfrm>
              <a:off x="3131840" y="1059582"/>
              <a:ext cx="533164" cy="363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0EFDB2-27F8-47DB-B5CC-C522A788AF9F}"/>
                </a:ext>
              </a:extLst>
            </p:cNvPr>
            <p:cNvSpPr txBox="1"/>
            <p:nvPr/>
          </p:nvSpPr>
          <p:spPr>
            <a:xfrm>
              <a:off x="3848575" y="1176960"/>
              <a:ext cx="4392567" cy="419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시나리오 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3. 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인기차트에서 추천 받기</a:t>
              </a:r>
              <a:endPara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660C0EF-1615-4A3D-B7CC-E8F569B1A94C}"/>
              </a:ext>
            </a:extLst>
          </p:cNvPr>
          <p:cNvGrpSpPr/>
          <p:nvPr/>
        </p:nvGrpSpPr>
        <p:grpSpPr>
          <a:xfrm>
            <a:off x="1778125" y="5359869"/>
            <a:ext cx="8809193" cy="687514"/>
            <a:chOff x="3131840" y="1059582"/>
            <a:chExt cx="5257007" cy="625240"/>
          </a:xfrm>
        </p:grpSpPr>
        <p:grpSp>
          <p:nvGrpSpPr>
            <p:cNvPr id="37" name="Group 5">
              <a:extLst>
                <a:ext uri="{FF2B5EF4-FFF2-40B4-BE49-F238E27FC236}">
                  <a16:creationId xmlns:a16="http://schemas.microsoft.com/office/drawing/2014/main" id="{69531EF0-5DAA-4E67-8E72-C7F8291EE293}"/>
                </a:ext>
              </a:extLst>
            </p:cNvPr>
            <p:cNvGrpSpPr/>
            <p:nvPr/>
          </p:nvGrpSpPr>
          <p:grpSpPr>
            <a:xfrm>
              <a:off x="3132263" y="1108758"/>
              <a:ext cx="5256584" cy="576064"/>
              <a:chOff x="3131840" y="1491630"/>
              <a:chExt cx="5256584" cy="576064"/>
            </a:xfrm>
          </p:grpSpPr>
          <p:sp>
            <p:nvSpPr>
              <p:cNvPr id="40" name="Rectangle 1">
                <a:extLst>
                  <a:ext uri="{FF2B5EF4-FFF2-40B4-BE49-F238E27FC236}">
                    <a16:creationId xmlns:a16="http://schemas.microsoft.com/office/drawing/2014/main" id="{3565A32C-17CE-4E6D-9AD7-A79513ED174A}"/>
                  </a:ext>
                </a:extLst>
              </p:cNvPr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" name="Right Triangle 4">
                <a:extLst>
                  <a:ext uri="{FF2B5EF4-FFF2-40B4-BE49-F238E27FC236}">
                    <a16:creationId xmlns:a16="http://schemas.microsoft.com/office/drawing/2014/main" id="{A9A37285-F561-4819-BBE4-448A210228E6}"/>
                  </a:ext>
                </a:extLst>
              </p:cNvPr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rgbClr val="4B7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F209957-E40A-4369-84CA-BAF4A434036C}"/>
                </a:ext>
              </a:extLst>
            </p:cNvPr>
            <p:cNvSpPr txBox="1"/>
            <p:nvPr/>
          </p:nvSpPr>
          <p:spPr>
            <a:xfrm>
              <a:off x="3131840" y="1059582"/>
              <a:ext cx="533164" cy="363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06</a:t>
              </a:r>
              <a:endPara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8699D22-EC61-4E76-9D3C-6748D11F4625}"/>
                </a:ext>
              </a:extLst>
            </p:cNvPr>
            <p:cNvSpPr txBox="1"/>
            <p:nvPr/>
          </p:nvSpPr>
          <p:spPr>
            <a:xfrm>
              <a:off x="3848575" y="1176960"/>
              <a:ext cx="4392567" cy="419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어려웠던 점</a:t>
              </a:r>
              <a:endPara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3639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3"/>
            <a:ext cx="4541466" cy="1911978"/>
          </a:xfrm>
          <a:prstGeom prst="rect">
            <a:avLst/>
          </a:prstGeom>
          <a:solidFill>
            <a:srgbClr val="4B7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14824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Thank you !</a:t>
            </a:r>
            <a:endParaRPr lang="ko-KR" altLang="en-US" sz="3200" b="1" i="1" kern="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881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5F6F9"/>
            </a:gs>
            <a:gs pos="5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429000"/>
            <a:ext cx="4541466" cy="1911978"/>
          </a:xfrm>
          <a:prstGeom prst="rect">
            <a:avLst/>
          </a:prstGeom>
          <a:solidFill>
            <a:srgbClr val="4B7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14824" y="181730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 </a:t>
            </a:r>
          </a:p>
        </p:txBody>
      </p:sp>
    </p:spTree>
    <p:extLst>
      <p:ext uri="{BB962C8B-B14F-4D97-AF65-F5344CB8AC3E}">
        <p14:creationId xmlns:p14="http://schemas.microsoft.com/office/powerpoint/2010/main" val="2349543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1885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5"/>
            <a:ext cx="11272285" cy="1054115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개요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569F1F-9BEE-4BF9-9575-CB15F216BF37}"/>
              </a:ext>
            </a:extLst>
          </p:cNvPr>
          <p:cNvGrpSpPr/>
          <p:nvPr/>
        </p:nvGrpSpPr>
        <p:grpSpPr>
          <a:xfrm>
            <a:off x="7220688" y="2135120"/>
            <a:ext cx="3926538" cy="2993682"/>
            <a:chOff x="6593765" y="1497106"/>
            <a:chExt cx="4271459" cy="5327963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20DC1947-EE0D-4920-9C79-8BAC75BDF57D}"/>
                </a:ext>
              </a:extLst>
            </p:cNvPr>
            <p:cNvSpPr/>
            <p:nvPr/>
          </p:nvSpPr>
          <p:spPr>
            <a:xfrm>
              <a:off x="6593765" y="1511313"/>
              <a:ext cx="4267199" cy="531375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Stochastic Gradient Descent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+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Cosine similarity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이용한 유사도 측정</a:t>
              </a:r>
              <a:endPara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+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TF-IDF</a:t>
              </a:r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통한 키워드 추출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AE3BD60-67A1-45C9-A86F-69B6D124D5B0}"/>
                </a:ext>
              </a:extLst>
            </p:cNvPr>
            <p:cNvSpPr/>
            <p:nvPr/>
          </p:nvSpPr>
          <p:spPr>
            <a:xfrm>
              <a:off x="6598025" y="1497106"/>
              <a:ext cx="4267199" cy="1389517"/>
            </a:xfrm>
            <a:prstGeom prst="roundRect">
              <a:avLst>
                <a:gd name="adj" fmla="val 1023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사용한 추천 알고리즘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45D57A-B8AA-4754-84F7-BCBFA6690767}"/>
              </a:ext>
            </a:extLst>
          </p:cNvPr>
          <p:cNvCxnSpPr>
            <a:cxnSpLocks/>
          </p:cNvCxnSpPr>
          <p:nvPr/>
        </p:nvCxnSpPr>
        <p:spPr>
          <a:xfrm>
            <a:off x="555812" y="457199"/>
            <a:ext cx="1071282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B9C074-4488-4D48-A190-DCBFA0B94DBD}"/>
              </a:ext>
            </a:extLst>
          </p:cNvPr>
          <p:cNvGrpSpPr/>
          <p:nvPr/>
        </p:nvGrpSpPr>
        <p:grpSpPr>
          <a:xfrm>
            <a:off x="972146" y="2135120"/>
            <a:ext cx="1792940" cy="1680122"/>
            <a:chOff x="1075766" y="2221389"/>
            <a:chExt cx="1792940" cy="1680122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CF008A8-114A-4928-8FBB-DCE841EF60A7}"/>
                </a:ext>
              </a:extLst>
            </p:cNvPr>
            <p:cNvSpPr/>
            <p:nvPr/>
          </p:nvSpPr>
          <p:spPr>
            <a:xfrm>
              <a:off x="1075766" y="2221389"/>
              <a:ext cx="1792940" cy="168012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Python 3.6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5CCDBF8F-50CA-4619-8879-27B142E7F19E}"/>
                </a:ext>
              </a:extLst>
            </p:cNvPr>
            <p:cNvSpPr/>
            <p:nvPr/>
          </p:nvSpPr>
          <p:spPr>
            <a:xfrm>
              <a:off x="1075766" y="2235596"/>
              <a:ext cx="1792940" cy="631251"/>
            </a:xfrm>
            <a:prstGeom prst="roundRect">
              <a:avLst>
                <a:gd name="adj" fmla="val 8873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 언어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4103378-FB58-4DE6-8D83-04763FC93DD9}"/>
              </a:ext>
            </a:extLst>
          </p:cNvPr>
          <p:cNvGrpSpPr/>
          <p:nvPr/>
        </p:nvGrpSpPr>
        <p:grpSpPr>
          <a:xfrm>
            <a:off x="3097089" y="2125163"/>
            <a:ext cx="3922622" cy="2993683"/>
            <a:chOff x="1075766" y="2221389"/>
            <a:chExt cx="1792940" cy="2741680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2547853-5601-4BB9-B7E9-FCEA20306BFF}"/>
                </a:ext>
              </a:extLst>
            </p:cNvPr>
            <p:cNvSpPr/>
            <p:nvPr/>
          </p:nvSpPr>
          <p:spPr>
            <a:xfrm>
              <a:off x="1075766" y="2221389"/>
              <a:ext cx="1792940" cy="27416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Digital_music_5.json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Amazon</a:t>
              </a:r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음악 리뷰 데이터</a:t>
              </a:r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3,568</a:t>
              </a:r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개의 음악</a:t>
              </a:r>
              <a:r>
                <a:rPr lang="en-US" altLang="ko-KR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5,541</a:t>
              </a:r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명의 사용자</a:t>
              </a:r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총 </a:t>
              </a:r>
              <a:r>
                <a:rPr lang="en-US" altLang="ko-KR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64,706</a:t>
              </a:r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개의 리뷰 데이터</a:t>
              </a:r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9CE7F4DF-B8E8-47BC-9D3E-CAC706480529}"/>
                </a:ext>
              </a:extLst>
            </p:cNvPr>
            <p:cNvSpPr/>
            <p:nvPr/>
          </p:nvSpPr>
          <p:spPr>
            <a:xfrm>
              <a:off x="1075766" y="2235596"/>
              <a:ext cx="1792940" cy="631251"/>
            </a:xfrm>
            <a:prstGeom prst="roundRect">
              <a:avLst>
                <a:gd name="adj" fmla="val 887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22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5F6F9"/>
            </a:gs>
            <a:gs pos="5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879944" y="3382297"/>
            <a:ext cx="6432112" cy="1911978"/>
          </a:xfrm>
          <a:prstGeom prst="rect">
            <a:avLst/>
          </a:prstGeom>
          <a:solidFill>
            <a:srgbClr val="4B7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2879944" y="1770606"/>
            <a:ext cx="6432112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엔진 동작 과정 설명 및 성능 비교 </a:t>
            </a:r>
          </a:p>
        </p:txBody>
      </p:sp>
    </p:spTree>
    <p:extLst>
      <p:ext uri="{BB962C8B-B14F-4D97-AF65-F5344CB8AC3E}">
        <p14:creationId xmlns:p14="http://schemas.microsoft.com/office/powerpoint/2010/main" val="2099791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25CEFA0-889B-48F4-97C4-FBA521489831}"/>
              </a:ext>
            </a:extLst>
          </p:cNvPr>
          <p:cNvGrpSpPr/>
          <p:nvPr/>
        </p:nvGrpSpPr>
        <p:grpSpPr>
          <a:xfrm>
            <a:off x="457200" y="212275"/>
            <a:ext cx="11277600" cy="1054115"/>
            <a:chOff x="457200" y="212275"/>
            <a:chExt cx="11277600" cy="1054115"/>
          </a:xfrm>
        </p:grpSpPr>
        <p:sp>
          <p:nvSpPr>
            <p:cNvPr id="43" name="양쪽 모서리가 둥근 사각형 7">
              <a:extLst>
                <a:ext uri="{FF2B5EF4-FFF2-40B4-BE49-F238E27FC236}">
                  <a16:creationId xmlns:a16="http://schemas.microsoft.com/office/drawing/2014/main" id="{4C3DD8A2-85F1-47B0-95D4-D2E4B08C8B69}"/>
                </a:ext>
              </a:extLst>
            </p:cNvPr>
            <p:cNvSpPr/>
            <p:nvPr/>
          </p:nvSpPr>
          <p:spPr>
            <a:xfrm>
              <a:off x="457200" y="212275"/>
              <a:ext cx="11277600" cy="1054115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3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추천엔진 동작 과정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28405CB-52D0-41C0-BE01-D8E69AD05AE0}"/>
                </a:ext>
              </a:extLst>
            </p:cNvPr>
            <p:cNvCxnSpPr>
              <a:cxnSpLocks/>
            </p:cNvCxnSpPr>
            <p:nvPr/>
          </p:nvCxnSpPr>
          <p:spPr>
            <a:xfrm>
              <a:off x="555812" y="457199"/>
              <a:ext cx="1071282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63B796D-77F8-4230-A565-7C53B72D3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8132" y="1324651"/>
            <a:ext cx="2993090" cy="50397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3FA593-F388-406A-976A-9667F4555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9414" y="1324651"/>
            <a:ext cx="3628655" cy="50761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31FBAA-8456-4E06-8348-7CFE1734C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6718" y="1545623"/>
            <a:ext cx="5407024" cy="45691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3176F0-A763-4B28-8266-36EB70CAA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6169" y="1296007"/>
            <a:ext cx="4768122" cy="518910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F5CA398-F915-4FA9-85B7-B2BBA2FBE3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4821" y="1273505"/>
            <a:ext cx="6574803" cy="502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25CEFA0-889B-48F4-97C4-FBA521489831}"/>
              </a:ext>
            </a:extLst>
          </p:cNvPr>
          <p:cNvGrpSpPr/>
          <p:nvPr/>
        </p:nvGrpSpPr>
        <p:grpSpPr>
          <a:xfrm>
            <a:off x="457200" y="212275"/>
            <a:ext cx="11277600" cy="1054115"/>
            <a:chOff x="457200" y="212275"/>
            <a:chExt cx="11277600" cy="1054115"/>
          </a:xfrm>
        </p:grpSpPr>
        <p:sp>
          <p:nvSpPr>
            <p:cNvPr id="43" name="양쪽 모서리가 둥근 사각형 7">
              <a:extLst>
                <a:ext uri="{FF2B5EF4-FFF2-40B4-BE49-F238E27FC236}">
                  <a16:creationId xmlns:a16="http://schemas.microsoft.com/office/drawing/2014/main" id="{4C3DD8A2-85F1-47B0-95D4-D2E4B08C8B69}"/>
                </a:ext>
              </a:extLst>
            </p:cNvPr>
            <p:cNvSpPr/>
            <p:nvPr/>
          </p:nvSpPr>
          <p:spPr>
            <a:xfrm>
              <a:off x="457200" y="212275"/>
              <a:ext cx="11277600" cy="1054115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3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추천엔진 동작 과정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28405CB-52D0-41C0-BE01-D8E69AD05AE0}"/>
                </a:ext>
              </a:extLst>
            </p:cNvPr>
            <p:cNvCxnSpPr>
              <a:cxnSpLocks/>
            </p:cNvCxnSpPr>
            <p:nvPr/>
          </p:nvCxnSpPr>
          <p:spPr>
            <a:xfrm>
              <a:off x="555812" y="457199"/>
              <a:ext cx="1071282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4AF432E-027C-48BA-95A2-D78ECEA2602E}"/>
              </a:ext>
            </a:extLst>
          </p:cNvPr>
          <p:cNvGrpSpPr/>
          <p:nvPr/>
        </p:nvGrpSpPr>
        <p:grpSpPr>
          <a:xfrm>
            <a:off x="1792846" y="1410186"/>
            <a:ext cx="8606308" cy="763811"/>
            <a:chOff x="1350687" y="1900731"/>
            <a:chExt cx="8756874" cy="76381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AD568EC-0B0F-4613-BD19-2706A8A4C4B6}"/>
                </a:ext>
              </a:extLst>
            </p:cNvPr>
            <p:cNvSpPr/>
            <p:nvPr/>
          </p:nvSpPr>
          <p:spPr>
            <a:xfrm>
              <a:off x="1350687" y="1900731"/>
              <a:ext cx="8756874" cy="76381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             </a:t>
              </a:r>
              <a:r>
                <a:rPr lang="en-US" altLang="ko-KR" sz="1600" dirty="0">
                  <a:solidFill>
                    <a:schemeClr val="tx1"/>
                  </a:solidFill>
                </a:rPr>
                <a:t>64,706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개의 평점 데이터 중 </a:t>
              </a:r>
              <a:r>
                <a:rPr lang="en-US" altLang="ko-KR" sz="1600" dirty="0">
                  <a:solidFill>
                    <a:schemeClr val="tx1"/>
                  </a:solidFill>
                </a:rPr>
                <a:t>1,000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개를 </a:t>
              </a:r>
              <a:r>
                <a:rPr lang="en-US" altLang="ko-KR" sz="1600" dirty="0">
                  <a:solidFill>
                    <a:schemeClr val="tx1"/>
                  </a:solidFill>
                </a:rPr>
                <a:t>test data</a:t>
              </a:r>
              <a:r>
                <a:rPr lang="ko-KR" altLang="en-US" sz="1600" dirty="0">
                  <a:solidFill>
                    <a:schemeClr val="tx1"/>
                  </a:solidFill>
                </a:rPr>
                <a:t>로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나머지를 </a:t>
              </a:r>
              <a:r>
                <a:rPr lang="en-US" altLang="ko-KR" sz="1600" dirty="0">
                  <a:solidFill>
                    <a:schemeClr val="tx1"/>
                  </a:solidFill>
                </a:rPr>
                <a:t>train data</a:t>
              </a:r>
              <a:r>
                <a:rPr lang="ko-KR" altLang="en-US" sz="1600" dirty="0">
                  <a:solidFill>
                    <a:schemeClr val="tx1"/>
                  </a:solidFill>
                </a:rPr>
                <a:t>로 사용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63A1D374-2689-4FD6-85D5-0EAAB81796B3}"/>
                </a:ext>
              </a:extLst>
            </p:cNvPr>
            <p:cNvSpPr/>
            <p:nvPr/>
          </p:nvSpPr>
          <p:spPr>
            <a:xfrm>
              <a:off x="1350687" y="1900732"/>
              <a:ext cx="851739" cy="763810"/>
            </a:xfrm>
            <a:prstGeom prst="roundRect">
              <a:avLst>
                <a:gd name="adj" fmla="val 26006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A3FA1B-5BFD-46CF-910B-E74EE7B3A77C}"/>
              </a:ext>
            </a:extLst>
          </p:cNvPr>
          <p:cNvGrpSpPr/>
          <p:nvPr/>
        </p:nvGrpSpPr>
        <p:grpSpPr>
          <a:xfrm>
            <a:off x="1792846" y="2362266"/>
            <a:ext cx="8606308" cy="763811"/>
            <a:chOff x="1350687" y="1900731"/>
            <a:chExt cx="8756874" cy="763811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30C9355E-8163-44B7-9218-A9B18004550C}"/>
                </a:ext>
              </a:extLst>
            </p:cNvPr>
            <p:cNvSpPr/>
            <p:nvPr/>
          </p:nvSpPr>
          <p:spPr>
            <a:xfrm>
              <a:off x="1350687" y="1900731"/>
              <a:ext cx="8756874" cy="76381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solidFill>
                    <a:schemeClr val="tx1"/>
                  </a:solidFill>
                </a:rPr>
                <a:t>              SVD </a:t>
              </a:r>
              <a:r>
                <a:rPr lang="ko-KR" altLang="en-US" sz="1600" dirty="0">
                  <a:solidFill>
                    <a:schemeClr val="tx1"/>
                  </a:solidFill>
                </a:rPr>
                <a:t>과정을 통해 평점 행렬을 </a:t>
              </a:r>
              <a:r>
                <a:rPr lang="en-US" altLang="ko-KR" sz="1600" dirty="0">
                  <a:solidFill>
                    <a:schemeClr val="tx1"/>
                  </a:solidFill>
                </a:rPr>
                <a:t>Q, P</a:t>
              </a:r>
              <a:r>
                <a:rPr lang="en-US" altLang="ko-KR" baseline="30000" dirty="0">
                  <a:solidFill>
                    <a:schemeClr val="tx1"/>
                  </a:solidFill>
                </a:rPr>
                <a:t>T</a:t>
              </a:r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분리</a:t>
              </a:r>
              <a:endPara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F18EE09-49CD-495E-9EC6-B9C79114E029}"/>
                </a:ext>
              </a:extLst>
            </p:cNvPr>
            <p:cNvSpPr/>
            <p:nvPr/>
          </p:nvSpPr>
          <p:spPr>
            <a:xfrm>
              <a:off x="1350687" y="1900732"/>
              <a:ext cx="851739" cy="763810"/>
            </a:xfrm>
            <a:prstGeom prst="roundRect">
              <a:avLst>
                <a:gd name="adj" fmla="val 26006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26A42A2-8D5F-4EE7-9148-964B5EA3371E}"/>
              </a:ext>
            </a:extLst>
          </p:cNvPr>
          <p:cNvGrpSpPr/>
          <p:nvPr/>
        </p:nvGrpSpPr>
        <p:grpSpPr>
          <a:xfrm>
            <a:off x="1792846" y="3370999"/>
            <a:ext cx="8606308" cy="763811"/>
            <a:chOff x="1350687" y="1900731"/>
            <a:chExt cx="8756874" cy="763811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1EA652F-A48B-4F64-811B-704DA5AFE7CA}"/>
                </a:ext>
              </a:extLst>
            </p:cNvPr>
            <p:cNvSpPr/>
            <p:nvPr/>
          </p:nvSpPr>
          <p:spPr>
            <a:xfrm>
              <a:off x="1350687" y="1900731"/>
              <a:ext cx="8756874" cy="76381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    </a:t>
              </a:r>
              <a:r>
                <a:rPr lang="en-US" altLang="ko-KR" sz="1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Object function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값이 최소가 되도록 </a:t>
              </a:r>
              <a:r>
                <a:rPr lang="en-US" altLang="ko-KR" sz="1600" dirty="0">
                  <a:solidFill>
                    <a:schemeClr val="tx1"/>
                  </a:solidFill>
                </a:rPr>
                <a:t>Q, P</a:t>
              </a:r>
              <a:r>
                <a:rPr lang="en-US" altLang="ko-KR" sz="1600" baseline="30000" dirty="0">
                  <a:solidFill>
                    <a:schemeClr val="tx1"/>
                  </a:solidFill>
                </a:rPr>
                <a:t>T</a:t>
              </a:r>
              <a:r>
                <a:rPr lang="en-US" altLang="ko-KR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user bias, item bias 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학습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7B918CB-1288-4E3E-91CD-05B24B54E799}"/>
                </a:ext>
              </a:extLst>
            </p:cNvPr>
            <p:cNvSpPr/>
            <p:nvPr/>
          </p:nvSpPr>
          <p:spPr>
            <a:xfrm>
              <a:off x="1350687" y="1900732"/>
              <a:ext cx="851739" cy="763810"/>
            </a:xfrm>
            <a:prstGeom prst="roundRect">
              <a:avLst>
                <a:gd name="adj" fmla="val 26006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BC7696-9356-406A-8C16-B94F3FE964D3}"/>
              </a:ext>
            </a:extLst>
          </p:cNvPr>
          <p:cNvGrpSpPr/>
          <p:nvPr/>
        </p:nvGrpSpPr>
        <p:grpSpPr>
          <a:xfrm>
            <a:off x="1792846" y="4337297"/>
            <a:ext cx="8606308" cy="763811"/>
            <a:chOff x="1350687" y="1900731"/>
            <a:chExt cx="8756874" cy="763811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78230116-736A-47E4-ABC4-396F6E646532}"/>
                </a:ext>
              </a:extLst>
            </p:cNvPr>
            <p:cNvSpPr/>
            <p:nvPr/>
          </p:nvSpPr>
          <p:spPr>
            <a:xfrm>
              <a:off x="1350687" y="1900731"/>
              <a:ext cx="8756874" cy="76381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     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일정 </a:t>
              </a:r>
              <a:r>
                <a:rPr lang="en-US" altLang="ko-KR" sz="1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epoch 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횟수에 도달하거나</a:t>
              </a:r>
              <a:r>
                <a:rPr lang="en-US" altLang="ko-KR" sz="1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RMSE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값이 기준치 이상 변하지 않았을 경우 종료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2569E7ED-7B36-4B94-9401-9308DB3535CA}"/>
                </a:ext>
              </a:extLst>
            </p:cNvPr>
            <p:cNvSpPr/>
            <p:nvPr/>
          </p:nvSpPr>
          <p:spPr>
            <a:xfrm>
              <a:off x="1350687" y="1900732"/>
              <a:ext cx="851739" cy="763810"/>
            </a:xfrm>
            <a:prstGeom prst="roundRect">
              <a:avLst>
                <a:gd name="adj" fmla="val 26006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0015D96-64F0-4BD7-80B7-175022527B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717" y="5221300"/>
            <a:ext cx="4774565" cy="13792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2894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41117"/>
              </p:ext>
            </p:extLst>
          </p:nvPr>
        </p:nvGraphicFramePr>
        <p:xfrm>
          <a:off x="1333566" y="1306744"/>
          <a:ext cx="2715920" cy="4876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789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SGD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1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0.868 / 98.45s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1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0.905 / 59.79s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13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0.867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98.73s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13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0.890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61.73s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113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0.857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99.95s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11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0.877 / 83.73s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481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423427"/>
              </p:ext>
            </p:extLst>
          </p:nvPr>
        </p:nvGraphicFramePr>
        <p:xfrm>
          <a:off x="4780709" y="1306744"/>
          <a:ext cx="2715920" cy="4926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789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Minibatch SGD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1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0.872 / 235.87s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1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0.865 / 216.10s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13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0.870 / 210.24s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13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0.867 / 220.57s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113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0.865 / 218.84s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11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0.867 / 220.32s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27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21867"/>
              </p:ext>
            </p:extLst>
          </p:nvPr>
        </p:nvGraphicFramePr>
        <p:xfrm>
          <a:off x="8227852" y="1306744"/>
          <a:ext cx="2715920" cy="4926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789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Item-Item CF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1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0.970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1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1.026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13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0.966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13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1.017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113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0.972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11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0.990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27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5E76AEE1-0155-45CA-BF51-D2FCD3EF7D9F}"/>
              </a:ext>
            </a:extLst>
          </p:cNvPr>
          <p:cNvGrpSpPr/>
          <p:nvPr/>
        </p:nvGrpSpPr>
        <p:grpSpPr>
          <a:xfrm>
            <a:off x="457200" y="212275"/>
            <a:ext cx="11277600" cy="1054115"/>
            <a:chOff x="457200" y="212275"/>
            <a:chExt cx="11277600" cy="1054115"/>
          </a:xfrm>
        </p:grpSpPr>
        <p:sp>
          <p:nvSpPr>
            <p:cNvPr id="13" name="양쪽 모서리가 둥근 사각형 7">
              <a:extLst>
                <a:ext uri="{FF2B5EF4-FFF2-40B4-BE49-F238E27FC236}">
                  <a16:creationId xmlns:a16="http://schemas.microsoft.com/office/drawing/2014/main" id="{6F83647D-D9E6-4FB8-9CE4-C722DE95FC87}"/>
                </a:ext>
              </a:extLst>
            </p:cNvPr>
            <p:cNvSpPr/>
            <p:nvPr/>
          </p:nvSpPr>
          <p:spPr>
            <a:xfrm>
              <a:off x="457200" y="212275"/>
              <a:ext cx="11277600" cy="1054115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3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추천엔진 작동과정 및 성능 비교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D731804-BC7A-40B9-B785-A51B0315A8DD}"/>
                </a:ext>
              </a:extLst>
            </p:cNvPr>
            <p:cNvCxnSpPr>
              <a:cxnSpLocks/>
            </p:cNvCxnSpPr>
            <p:nvPr/>
          </p:nvCxnSpPr>
          <p:spPr>
            <a:xfrm>
              <a:off x="555812" y="457199"/>
              <a:ext cx="1071282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43FB685F-03F0-4B17-B685-A2C03839C508}"/>
              </a:ext>
            </a:extLst>
          </p:cNvPr>
          <p:cNvSpPr/>
          <p:nvPr/>
        </p:nvSpPr>
        <p:spPr>
          <a:xfrm>
            <a:off x="1715678" y="2781263"/>
            <a:ext cx="2055044" cy="41478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23D22F3-F9AA-44A6-83A2-3ABB8D373620}"/>
              </a:ext>
            </a:extLst>
          </p:cNvPr>
          <p:cNvSpPr/>
          <p:nvPr/>
        </p:nvSpPr>
        <p:spPr>
          <a:xfrm>
            <a:off x="1715678" y="4067488"/>
            <a:ext cx="2055044" cy="41478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5F6F9"/>
            </a:gs>
            <a:gs pos="5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770722" y="3429000"/>
            <a:ext cx="6650555" cy="1865275"/>
          </a:xfrm>
          <a:prstGeom prst="rect">
            <a:avLst/>
          </a:prstGeom>
          <a:solidFill>
            <a:srgbClr val="4B7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2770722" y="1811115"/>
            <a:ext cx="6650555" cy="1617885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사용자를 위한 맞춤 추천 목록 출력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400" b="1" i="1" kern="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93682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420</Words>
  <Application>Microsoft Office PowerPoint</Application>
  <PresentationFormat>와이드스크린</PresentationFormat>
  <Paragraphs>103</Paragraphs>
  <Slides>20</Slides>
  <Notes>3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나눔고딕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홍 성현</cp:lastModifiedBy>
  <cp:revision>36</cp:revision>
  <dcterms:created xsi:type="dcterms:W3CDTF">2019-04-17T04:58:35Z</dcterms:created>
  <dcterms:modified xsi:type="dcterms:W3CDTF">2019-12-10T13:51:12Z</dcterms:modified>
</cp:coreProperties>
</file>